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7">
  <p:sldMasterIdLst>
    <p:sldMasterId id="2147483648" r:id="rId1"/>
  </p:sldMasterIdLst>
  <p:notesMasterIdLst>
    <p:notesMasterId r:id="rId57"/>
  </p:notesMasterIdLst>
  <p:sldIdLst>
    <p:sldId id="256" r:id="rId2"/>
    <p:sldId id="365" r:id="rId3"/>
    <p:sldId id="260" r:id="rId4"/>
    <p:sldId id="366" r:id="rId5"/>
    <p:sldId id="409" r:id="rId6"/>
    <p:sldId id="306" r:id="rId7"/>
    <p:sldId id="411" r:id="rId8"/>
    <p:sldId id="266" r:id="rId9"/>
    <p:sldId id="275" r:id="rId10"/>
    <p:sldId id="312" r:id="rId11"/>
    <p:sldId id="410" r:id="rId12"/>
    <p:sldId id="276" r:id="rId13"/>
    <p:sldId id="311" r:id="rId14"/>
    <p:sldId id="331" r:id="rId15"/>
    <p:sldId id="340" r:id="rId16"/>
    <p:sldId id="354" r:id="rId17"/>
    <p:sldId id="342" r:id="rId18"/>
    <p:sldId id="355" r:id="rId19"/>
    <p:sldId id="356" r:id="rId20"/>
    <p:sldId id="345" r:id="rId21"/>
    <p:sldId id="349" r:id="rId22"/>
    <p:sldId id="359" r:id="rId23"/>
    <p:sldId id="412" r:id="rId24"/>
    <p:sldId id="414" r:id="rId25"/>
    <p:sldId id="415" r:id="rId26"/>
    <p:sldId id="374" r:id="rId27"/>
    <p:sldId id="259" r:id="rId28"/>
    <p:sldId id="408" r:id="rId29"/>
    <p:sldId id="370" r:id="rId30"/>
    <p:sldId id="389" r:id="rId31"/>
    <p:sldId id="396" r:id="rId32"/>
    <p:sldId id="397" r:id="rId33"/>
    <p:sldId id="390" r:id="rId34"/>
    <p:sldId id="313" r:id="rId35"/>
    <p:sldId id="399" r:id="rId36"/>
    <p:sldId id="391" r:id="rId37"/>
    <p:sldId id="392" r:id="rId38"/>
    <p:sldId id="400" r:id="rId39"/>
    <p:sldId id="393" r:id="rId40"/>
    <p:sldId id="394" r:id="rId41"/>
    <p:sldId id="401" r:id="rId42"/>
    <p:sldId id="395" r:id="rId43"/>
    <p:sldId id="402" r:id="rId44"/>
    <p:sldId id="368" r:id="rId45"/>
    <p:sldId id="398" r:id="rId46"/>
    <p:sldId id="380" r:id="rId47"/>
    <p:sldId id="404" r:id="rId48"/>
    <p:sldId id="405" r:id="rId49"/>
    <p:sldId id="406" r:id="rId50"/>
    <p:sldId id="407" r:id="rId51"/>
    <p:sldId id="360" r:id="rId52"/>
    <p:sldId id="378" r:id="rId53"/>
    <p:sldId id="377" r:id="rId54"/>
    <p:sldId id="403" r:id="rId55"/>
    <p:sldId id="270" r:id="rId56"/>
  </p:sldIdLst>
  <p:sldSz cx="12192000" cy="6858000"/>
  <p:notesSz cx="6858000" cy="9144000"/>
  <p:embeddedFontLs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Clear Sans Regular" panose="020B0604020202020204" charset="0"/>
      <p:regular r:id="rId62"/>
    </p:embeddedFont>
    <p:embeddedFont>
      <p:font typeface="HK Grotesk Bold" panose="020B0604020202020204" charset="0"/>
      <p:regular r:id="rId63"/>
    </p:embeddedFont>
    <p:embeddedFont>
      <p:font typeface="square721 BT" panose="020B0504020202060204"/>
      <p:regular r:id="rId64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B368FC-A6E1-A0BB-C04A-7AF2E2F23B6A}" name="Mariana Telles" initials="MT" userId="f08d2b403ca98c6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599"/>
    <a:srgbClr val="FFFFFF"/>
    <a:srgbClr val="F0F2F6"/>
    <a:srgbClr val="4F81BD"/>
    <a:srgbClr val="606062"/>
    <a:srgbClr val="006599"/>
    <a:srgbClr val="FFCC29"/>
    <a:srgbClr val="005E96"/>
    <a:srgbClr val="58585A"/>
    <a:srgbClr val="FFD9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9" autoAdjust="0"/>
    <p:restoredTop sz="95033" autoAdjust="0"/>
  </p:normalViewPr>
  <p:slideViewPr>
    <p:cSldViewPr>
      <p:cViewPr varScale="1">
        <p:scale>
          <a:sx n="105" d="100"/>
          <a:sy n="105" d="100"/>
        </p:scale>
        <p:origin x="726" y="84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6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User\Downloads\analise_pesquisa_apm_powerquery_R00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User\Downloads\analise_pesquisa_apm_powerquery_R00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User\Downloads\analise_pesquisa_apm_powerquery_R0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1200" b="1">
                <a:latin typeface="Arial" panose="020B0604020202020204" pitchFamily="34" charset="0"/>
                <a:cs typeface="Arial" panose="020B0604020202020204" pitchFamily="34" charset="0"/>
              </a:rPr>
              <a:t>Há descarte inadequado de lixo?</a:t>
            </a:r>
          </a:p>
        </c:rich>
      </c:tx>
      <c:layout>
        <c:manualLayout>
          <c:xMode val="edge"/>
          <c:yMode val="edge"/>
          <c:x val="0.35208507151296781"/>
          <c:y val="3.65574630683266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'PEA-Problemas_Amb'!$E$12</c:f>
              <c:strCache>
                <c:ptCount val="1"/>
                <c:pt idx="0">
                  <c:v>Sim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'PEA-Problemas_Amb'!$D$13:$D$18</c:f>
              <c:strCache>
                <c:ptCount val="6"/>
                <c:pt idx="0">
                  <c:v>Diadema</c:v>
                </c:pt>
                <c:pt idx="1">
                  <c:v>Mauá</c:v>
                </c:pt>
                <c:pt idx="2">
                  <c:v>Ribeirão Pires</c:v>
                </c:pt>
                <c:pt idx="3">
                  <c:v>Rio Grande da Serra</c:v>
                </c:pt>
                <c:pt idx="4">
                  <c:v>Santo André</c:v>
                </c:pt>
                <c:pt idx="5">
                  <c:v>São Bernardo do Campo</c:v>
                </c:pt>
              </c:strCache>
            </c:strRef>
          </c:cat>
          <c:val>
            <c:numRef>
              <c:f>'PEA-Problemas_Amb'!$E$13:$E$18</c:f>
              <c:numCache>
                <c:formatCode>0.0%</c:formatCode>
                <c:ptCount val="6"/>
                <c:pt idx="0">
                  <c:v>0.48510638297872338</c:v>
                </c:pt>
                <c:pt idx="1">
                  <c:v>0.46987951807228917</c:v>
                </c:pt>
                <c:pt idx="2">
                  <c:v>0.45412844036697247</c:v>
                </c:pt>
                <c:pt idx="3">
                  <c:v>0.55371900826446285</c:v>
                </c:pt>
                <c:pt idx="4">
                  <c:v>0.46846846846846846</c:v>
                </c:pt>
                <c:pt idx="5">
                  <c:v>0.44813278008298757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E3-439C-88E6-EC80B14FB5FB}"/>
            </c:ext>
          </c:extLst>
        </c:ser>
        <c:ser>
          <c:idx val="1"/>
          <c:order val="1"/>
          <c:tx>
            <c:strRef>
              <c:f>'PEA-Problemas_Amb'!$F$12</c:f>
              <c:strCache>
                <c:ptCount val="1"/>
                <c:pt idx="0">
                  <c:v>Não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'PEA-Problemas_Amb'!$D$13:$D$18</c:f>
              <c:strCache>
                <c:ptCount val="6"/>
                <c:pt idx="0">
                  <c:v>Diadema</c:v>
                </c:pt>
                <c:pt idx="1">
                  <c:v>Mauá</c:v>
                </c:pt>
                <c:pt idx="2">
                  <c:v>Ribeirão Pires</c:v>
                </c:pt>
                <c:pt idx="3">
                  <c:v>Rio Grande da Serra</c:v>
                </c:pt>
                <c:pt idx="4">
                  <c:v>Santo André</c:v>
                </c:pt>
                <c:pt idx="5">
                  <c:v>São Bernardo do Campo</c:v>
                </c:pt>
              </c:strCache>
            </c:strRef>
          </c:cat>
          <c:val>
            <c:numRef>
              <c:f>'PEA-Problemas_Amb'!$F$13:$F$18</c:f>
              <c:numCache>
                <c:formatCode>0.0%</c:formatCode>
                <c:ptCount val="6"/>
                <c:pt idx="0">
                  <c:v>0.51489361702127656</c:v>
                </c:pt>
                <c:pt idx="1">
                  <c:v>0.53012048192771077</c:v>
                </c:pt>
                <c:pt idx="2">
                  <c:v>0.54587155963302747</c:v>
                </c:pt>
                <c:pt idx="3">
                  <c:v>0.44628099173553715</c:v>
                </c:pt>
                <c:pt idx="4">
                  <c:v>0.53153153153153154</c:v>
                </c:pt>
                <c:pt idx="5">
                  <c:v>0.55186721991701249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E3-439C-88E6-EC80B14FB5F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90"/>
        <c:overlap val="100"/>
        <c:axId val="949085951"/>
        <c:axId val="949087199"/>
      </c:barChart>
      <c:catAx>
        <c:axId val="9490859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949087199"/>
        <c:crosses val="autoZero"/>
        <c:auto val="1"/>
        <c:lblAlgn val="ctr"/>
        <c:lblOffset val="100"/>
        <c:noMultiLvlLbl val="0"/>
      </c:catAx>
      <c:valAx>
        <c:axId val="949087199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9490859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1200" b="1">
                <a:latin typeface="Arial" panose="020B0604020202020204" pitchFamily="34" charset="0"/>
                <a:cs typeface="Arial" panose="020B0604020202020204" pitchFamily="34" charset="0"/>
              </a:rPr>
              <a:t>Há esgoto a céu aberto ou irregular?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'PEA-Problemas_Amb'!$E$12</c:f>
              <c:strCache>
                <c:ptCount val="1"/>
                <c:pt idx="0">
                  <c:v>Sim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'PEA-Problemas_Amb'!$D$31:$D$36</c:f>
              <c:strCache>
                <c:ptCount val="6"/>
                <c:pt idx="0">
                  <c:v>Diadema</c:v>
                </c:pt>
                <c:pt idx="1">
                  <c:v>Mauá</c:v>
                </c:pt>
                <c:pt idx="2">
                  <c:v>Ribeirão Pires</c:v>
                </c:pt>
                <c:pt idx="3">
                  <c:v>Rio Grande da Serra</c:v>
                </c:pt>
                <c:pt idx="4">
                  <c:v>Santo André</c:v>
                </c:pt>
                <c:pt idx="5">
                  <c:v>São Bernardo do Campo</c:v>
                </c:pt>
              </c:strCache>
            </c:strRef>
          </c:cat>
          <c:val>
            <c:numRef>
              <c:f>'PEA-Problemas_Amb'!$E$31:$E$36</c:f>
              <c:numCache>
                <c:formatCode>0.0%</c:formatCode>
                <c:ptCount val="6"/>
                <c:pt idx="0">
                  <c:v>0.17446808510638298</c:v>
                </c:pt>
                <c:pt idx="1">
                  <c:v>0.28514056224899598</c:v>
                </c:pt>
                <c:pt idx="2">
                  <c:v>0.15596330275229359</c:v>
                </c:pt>
                <c:pt idx="3">
                  <c:v>0.40909090909090912</c:v>
                </c:pt>
                <c:pt idx="4">
                  <c:v>0.3963963963963964</c:v>
                </c:pt>
                <c:pt idx="5">
                  <c:v>0.34854771784232363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92-423C-9772-3A1BB5988650}"/>
            </c:ext>
          </c:extLst>
        </c:ser>
        <c:ser>
          <c:idx val="1"/>
          <c:order val="1"/>
          <c:tx>
            <c:strRef>
              <c:f>'PEA-Problemas_Amb'!$F$12</c:f>
              <c:strCache>
                <c:ptCount val="1"/>
                <c:pt idx="0">
                  <c:v>Não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'PEA-Problemas_Amb'!$D$31:$D$36</c:f>
              <c:strCache>
                <c:ptCount val="6"/>
                <c:pt idx="0">
                  <c:v>Diadema</c:v>
                </c:pt>
                <c:pt idx="1">
                  <c:v>Mauá</c:v>
                </c:pt>
                <c:pt idx="2">
                  <c:v>Ribeirão Pires</c:v>
                </c:pt>
                <c:pt idx="3">
                  <c:v>Rio Grande da Serra</c:v>
                </c:pt>
                <c:pt idx="4">
                  <c:v>Santo André</c:v>
                </c:pt>
                <c:pt idx="5">
                  <c:v>São Bernardo do Campo</c:v>
                </c:pt>
              </c:strCache>
            </c:strRef>
          </c:cat>
          <c:val>
            <c:numRef>
              <c:f>'PEA-Problemas_Amb'!$F$31:$F$36</c:f>
              <c:numCache>
                <c:formatCode>0.0%</c:formatCode>
                <c:ptCount val="6"/>
                <c:pt idx="0">
                  <c:v>0.82553191489361699</c:v>
                </c:pt>
                <c:pt idx="1">
                  <c:v>0.71485943775100402</c:v>
                </c:pt>
                <c:pt idx="2">
                  <c:v>0.84403669724770647</c:v>
                </c:pt>
                <c:pt idx="3">
                  <c:v>0.59090909090909083</c:v>
                </c:pt>
                <c:pt idx="4">
                  <c:v>0.60360360360360366</c:v>
                </c:pt>
                <c:pt idx="5">
                  <c:v>0.65145228215767637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92-423C-9772-3A1BB598865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90"/>
        <c:overlap val="100"/>
        <c:axId val="949085951"/>
        <c:axId val="949087199"/>
      </c:barChart>
      <c:catAx>
        <c:axId val="94908595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49087199"/>
        <c:crosses val="autoZero"/>
        <c:auto val="1"/>
        <c:lblAlgn val="ctr"/>
        <c:lblOffset val="100"/>
        <c:noMultiLvlLbl val="0"/>
      </c:catAx>
      <c:valAx>
        <c:axId val="949087199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9490859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pt-B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[analise_pesquisa_apm_powerquery_marilia.xlsx]PEA-Poss_Preservar_APM!Tabela dinâmica6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9"/>
        <c:spPr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0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2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3"/>
        <c:spPr>
          <a:solidFill>
            <a:schemeClr val="accent6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Base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4"/>
        <c:spPr>
          <a:solidFill>
            <a:schemeClr val="accent6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Base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5"/>
        <c:spPr>
          <a:solidFill>
            <a:schemeClr val="accent6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Base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6"/>
        <c:spPr>
          <a:solidFill>
            <a:schemeClr val="accent3"/>
          </a:solidFill>
          <a:ln>
            <a:noFill/>
          </a:ln>
          <a:effectLst/>
        </c:spPr>
      </c:pivotFmt>
      <c:pivotFmt>
        <c:idx val="157"/>
        <c:spPr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c:spPr>
        <c:dLbl>
          <c:idx val="0"/>
          <c:layout>
            <c:manualLayout>
              <c:x val="2.9679501897597279E-3"/>
              <c:y val="-8.5618765565586681E-17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9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0"/>
        <c:spPr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1"/>
        <c:spPr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c:spPr>
        <c:dLbl>
          <c:idx val="0"/>
          <c:layout>
            <c:manualLayout>
              <c:x val="2.9679501897597279E-3"/>
              <c:y val="-8.5618765565586681E-17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2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3"/>
        <c:spPr>
          <a:solidFill>
            <a:schemeClr val="accent6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4"/>
        <c:spPr>
          <a:solidFill>
            <a:schemeClr val="accent6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5"/>
        <c:spPr>
          <a:solidFill>
            <a:schemeClr val="accent6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7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8"/>
        <c:spPr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9"/>
        <c:spPr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c:spPr>
        <c:dLbl>
          <c:idx val="0"/>
          <c:layout>
            <c:manualLayout>
              <c:x val="2.9679501897597279E-3"/>
              <c:y val="-8.5618765565586681E-17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0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1"/>
        <c:spPr>
          <a:solidFill>
            <a:schemeClr val="accent6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2"/>
        <c:spPr>
          <a:solidFill>
            <a:schemeClr val="accent6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3"/>
        <c:spPr>
          <a:solidFill>
            <a:schemeClr val="accent6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9432665722123477"/>
          <c:y val="0.18347097546091748"/>
          <c:w val="0.72942499834579499"/>
          <c:h val="0.7536139019950879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'PEA-Poss_Preservar_APM'!$B$1:$B$2</c:f>
              <c:strCache>
                <c:ptCount val="1"/>
                <c:pt idx="0">
                  <c:v>Sim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'PEA-Poss_Preservar_APM'!$A$3:$A$9</c:f>
              <c:strCache>
                <c:ptCount val="6"/>
                <c:pt idx="0">
                  <c:v>Diadema</c:v>
                </c:pt>
                <c:pt idx="1">
                  <c:v>Mauá</c:v>
                </c:pt>
                <c:pt idx="2">
                  <c:v>Ribeirão Pires</c:v>
                </c:pt>
                <c:pt idx="3">
                  <c:v>Rio Grande da Serra</c:v>
                </c:pt>
                <c:pt idx="4">
                  <c:v>Santo André</c:v>
                </c:pt>
                <c:pt idx="5">
                  <c:v>São Bernardo do Campo</c:v>
                </c:pt>
              </c:strCache>
            </c:strRef>
          </c:cat>
          <c:val>
            <c:numRef>
              <c:f>'PEA-Poss_Preservar_APM'!$B$3:$B$9</c:f>
              <c:numCache>
                <c:formatCode>0.00%</c:formatCode>
                <c:ptCount val="6"/>
                <c:pt idx="0">
                  <c:v>0.85106382978723405</c:v>
                </c:pt>
                <c:pt idx="1">
                  <c:v>0.79518072289156627</c:v>
                </c:pt>
                <c:pt idx="2">
                  <c:v>0.94495412844036697</c:v>
                </c:pt>
                <c:pt idx="3">
                  <c:v>0.88842975206611574</c:v>
                </c:pt>
                <c:pt idx="4">
                  <c:v>0.92342342342342343</c:v>
                </c:pt>
                <c:pt idx="5">
                  <c:v>0.8340248962655602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3F-4ECE-AD09-2BBF6117F3A4}"/>
            </c:ext>
          </c:extLst>
        </c:ser>
        <c:ser>
          <c:idx val="1"/>
          <c:order val="1"/>
          <c:tx>
            <c:strRef>
              <c:f>'PEA-Poss_Preservar_APM'!$C$1:$C$2</c:f>
              <c:strCache>
                <c:ptCount val="1"/>
                <c:pt idx="0">
                  <c:v>Não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5.1987945951200543E-2"/>
                  <c:y val="6.65680473372780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3F-4ECE-AD09-2BBF6117F3A4}"/>
                </c:ext>
              </c:extLst>
            </c:dLbl>
            <c:dLbl>
              <c:idx val="4"/>
              <c:layout>
                <c:manualLayout>
                  <c:x val="2.1569199274927234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3F-4ECE-AD09-2BBF6117F3A4}"/>
                </c:ext>
              </c:extLst>
            </c:dLbl>
            <c:dLbl>
              <c:idx val="5"/>
              <c:layout>
                <c:manualLayout>
                  <c:x val="-1.6362333793243165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3F-4ECE-AD09-2BBF6117F3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'PEA-Poss_Preservar_APM'!$A$3:$A$9</c:f>
              <c:strCache>
                <c:ptCount val="6"/>
                <c:pt idx="0">
                  <c:v>Diadema</c:v>
                </c:pt>
                <c:pt idx="1">
                  <c:v>Mauá</c:v>
                </c:pt>
                <c:pt idx="2">
                  <c:v>Ribeirão Pires</c:v>
                </c:pt>
                <c:pt idx="3">
                  <c:v>Rio Grande da Serra</c:v>
                </c:pt>
                <c:pt idx="4">
                  <c:v>Santo André</c:v>
                </c:pt>
                <c:pt idx="5">
                  <c:v>São Bernardo do Campo</c:v>
                </c:pt>
              </c:strCache>
            </c:strRef>
          </c:cat>
          <c:val>
            <c:numRef>
              <c:f>'PEA-Poss_Preservar_APM'!$C$3:$C$9</c:f>
              <c:numCache>
                <c:formatCode>0.00%</c:formatCode>
                <c:ptCount val="6"/>
                <c:pt idx="0">
                  <c:v>9.7872340425531917E-2</c:v>
                </c:pt>
                <c:pt idx="1">
                  <c:v>0.14056224899598393</c:v>
                </c:pt>
                <c:pt idx="2">
                  <c:v>1.834862385321101E-2</c:v>
                </c:pt>
                <c:pt idx="3">
                  <c:v>8.2644628099173556E-2</c:v>
                </c:pt>
                <c:pt idx="4">
                  <c:v>6.3063063063063057E-2</c:v>
                </c:pt>
                <c:pt idx="5">
                  <c:v>7.8838174273858919E-2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3F-4ECE-AD09-2BBF6117F3A4}"/>
            </c:ext>
          </c:extLst>
        </c:ser>
        <c:ser>
          <c:idx val="2"/>
          <c:order val="2"/>
          <c:tx>
            <c:strRef>
              <c:f>'PEA-Poss_Preservar_APM'!$D$1:$D$2</c:f>
              <c:strCache>
                <c:ptCount val="1"/>
                <c:pt idx="0">
                  <c:v>Não sei responder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A3F-4ECE-AD09-2BBF6117F3A4}"/>
              </c:ext>
            </c:extLst>
          </c:dPt>
          <c:dLbls>
            <c:dLbl>
              <c:idx val="0"/>
              <c:layout>
                <c:manualLayout>
                  <c:x val="-5.4721195037643318E-4"/>
                  <c:y val="-4.717895126961553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A3F-4ECE-AD09-2BBF6117F3A4}"/>
                </c:ext>
              </c:extLst>
            </c:dLbl>
            <c:dLbl>
              <c:idx val="1"/>
              <c:layout>
                <c:manualLayout>
                  <c:x val="2.1794661288252479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A3F-4ECE-AD09-2BBF6117F3A4}"/>
                </c:ext>
              </c:extLst>
            </c:dLbl>
            <c:dLbl>
              <c:idx val="2"/>
              <c:layout>
                <c:manualLayout>
                  <c:x val="-4.060505508706852E-2"/>
                  <c:y val="-6.286982248520717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A3F-4ECE-AD09-2BBF6117F3A4}"/>
                </c:ext>
              </c:extLst>
            </c:dLbl>
            <c:dLbl>
              <c:idx val="3"/>
              <c:layout>
                <c:manualLayout>
                  <c:x val="2.543979388197375E-2"/>
                  <c:y val="-5.589519650655028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A3F-4ECE-AD09-2BBF6117F3A4}"/>
                </c:ext>
              </c:extLst>
            </c:dLbl>
            <c:dLbl>
              <c:idx val="4"/>
              <c:layout>
                <c:manualLayout>
                  <c:x val="3.7898453502614338E-2"/>
                  <c:y val="-5.371275628991395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A3F-4ECE-AD09-2BBF6117F3A4}"/>
                </c:ext>
              </c:extLst>
            </c:dLbl>
            <c:dLbl>
              <c:idx val="5"/>
              <c:layout>
                <c:manualLayout>
                  <c:x val="4.9552466072459896E-2"/>
                  <c:y val="-8.136094674556212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A3F-4ECE-AD09-2BBF6117F3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'PEA-Poss_Preservar_APM'!$A$3:$A$9</c:f>
              <c:strCache>
                <c:ptCount val="6"/>
                <c:pt idx="0">
                  <c:v>Diadema</c:v>
                </c:pt>
                <c:pt idx="1">
                  <c:v>Mauá</c:v>
                </c:pt>
                <c:pt idx="2">
                  <c:v>Ribeirão Pires</c:v>
                </c:pt>
                <c:pt idx="3">
                  <c:v>Rio Grande da Serra</c:v>
                </c:pt>
                <c:pt idx="4">
                  <c:v>Santo André</c:v>
                </c:pt>
                <c:pt idx="5">
                  <c:v>São Bernardo do Campo</c:v>
                </c:pt>
              </c:strCache>
            </c:strRef>
          </c:cat>
          <c:val>
            <c:numRef>
              <c:f>'PEA-Poss_Preservar_APM'!$D$3:$D$9</c:f>
              <c:numCache>
                <c:formatCode>0.00%</c:formatCode>
                <c:ptCount val="6"/>
                <c:pt idx="0">
                  <c:v>4.2553191489361701E-2</c:v>
                </c:pt>
                <c:pt idx="1">
                  <c:v>6.4257028112449793E-2</c:v>
                </c:pt>
                <c:pt idx="2">
                  <c:v>3.2110091743119268E-2</c:v>
                </c:pt>
                <c:pt idx="3">
                  <c:v>2.8925619834710745E-2</c:v>
                </c:pt>
                <c:pt idx="4">
                  <c:v>1.3513513513513514E-2</c:v>
                </c:pt>
                <c:pt idx="5">
                  <c:v>2.4896265560165973E-2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A3F-4ECE-AD09-2BBF6117F3A4}"/>
            </c:ext>
          </c:extLst>
        </c:ser>
        <c:ser>
          <c:idx val="3"/>
          <c:order val="3"/>
          <c:tx>
            <c:strRef>
              <c:f>'PEA-Poss_Preservar_APM'!$E$1:$E$2</c:f>
              <c:strCache>
                <c:ptCount val="1"/>
                <c:pt idx="0">
                  <c:v>Sem resposta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FA3F-4ECE-AD09-2BBF6117F3A4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FA3F-4ECE-AD09-2BBF6117F3A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FA3F-4ECE-AD09-2BBF6117F3A4}"/>
              </c:ext>
            </c:extLst>
          </c:dPt>
          <c:dLbls>
            <c:dLbl>
              <c:idx val="0"/>
              <c:layout>
                <c:manualLayout>
                  <c:x val="2.7131412495006599E-2"/>
                  <c:y val="-6.769865557198362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A3F-4ECE-AD09-2BBF6117F3A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A3F-4ECE-AD09-2BBF6117F3A4}"/>
                </c:ext>
              </c:extLst>
            </c:dLbl>
            <c:dLbl>
              <c:idx val="2"/>
              <c:layout>
                <c:manualLayout>
                  <c:x val="3.4368579744525396E-2"/>
                  <c:y val="-5.917159763313609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A3F-4ECE-AD09-2BBF6117F3A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A3F-4ECE-AD09-2BBF6117F3A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A3F-4ECE-AD09-2BBF6117F3A4}"/>
                </c:ext>
              </c:extLst>
            </c:dLbl>
            <c:dLbl>
              <c:idx val="5"/>
              <c:layout>
                <c:manualLayout>
                  <c:x val="6.172235006571891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A3F-4ECE-AD09-2BBF6117F3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'PEA-Poss_Preservar_APM'!$A$3:$A$9</c:f>
              <c:strCache>
                <c:ptCount val="6"/>
                <c:pt idx="0">
                  <c:v>Diadema</c:v>
                </c:pt>
                <c:pt idx="1">
                  <c:v>Mauá</c:v>
                </c:pt>
                <c:pt idx="2">
                  <c:v>Ribeirão Pires</c:v>
                </c:pt>
                <c:pt idx="3">
                  <c:v>Rio Grande da Serra</c:v>
                </c:pt>
                <c:pt idx="4">
                  <c:v>Santo André</c:v>
                </c:pt>
                <c:pt idx="5">
                  <c:v>São Bernardo do Campo</c:v>
                </c:pt>
              </c:strCache>
            </c:strRef>
          </c:cat>
          <c:val>
            <c:numRef>
              <c:f>'PEA-Poss_Preservar_APM'!$E$3:$E$9</c:f>
              <c:numCache>
                <c:formatCode>0.00%</c:formatCode>
                <c:ptCount val="6"/>
                <c:pt idx="0">
                  <c:v>8.5106382978723406E-3</c:v>
                </c:pt>
                <c:pt idx="1">
                  <c:v>0</c:v>
                </c:pt>
                <c:pt idx="2">
                  <c:v>4.5871559633027525E-3</c:v>
                </c:pt>
                <c:pt idx="3">
                  <c:v>0</c:v>
                </c:pt>
                <c:pt idx="4">
                  <c:v>0</c:v>
                </c:pt>
                <c:pt idx="5">
                  <c:v>6.2240663900414939E-2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FA3F-4ECE-AD09-2BBF6117F3A4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573887247"/>
        <c:axId val="573885999"/>
      </c:barChart>
      <c:catAx>
        <c:axId val="5738872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73885999"/>
        <c:crosses val="autoZero"/>
        <c:auto val="1"/>
        <c:lblAlgn val="ctr"/>
        <c:lblOffset val="100"/>
        <c:noMultiLvlLbl val="0"/>
      </c:catAx>
      <c:valAx>
        <c:axId val="573885999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73887247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096095163317484"/>
          <c:y val="0.24964038650304429"/>
          <c:w val="0.40086965933382041"/>
          <c:h val="0.65905704414276522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9"/>
            <c:spPr>
              <a:solidFill>
                <a:schemeClr val="accent1">
                  <a:tint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F80-41C8-BA96-D0CA6C7D969F}"/>
              </c:ext>
            </c:extLst>
          </c:dPt>
          <c:dPt>
            <c:idx val="1"/>
            <c:bubble3D val="0"/>
            <c:explosion val="11"/>
            <c:spPr>
              <a:solidFill>
                <a:schemeClr val="accent1">
                  <a:tint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F80-41C8-BA96-D0CA6C7D969F}"/>
              </c:ext>
            </c:extLst>
          </c:dPt>
          <c:dPt>
            <c:idx val="2"/>
            <c:bubble3D val="0"/>
            <c:spPr>
              <a:solidFill>
                <a:schemeClr val="accent1">
                  <a:tint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F80-41C8-BA96-D0CA6C7D969F}"/>
              </c:ext>
            </c:extLst>
          </c:dPt>
          <c:dPt>
            <c:idx val="3"/>
            <c:bubble3D val="0"/>
            <c:spPr>
              <a:solidFill>
                <a:schemeClr val="accent1">
                  <a:shade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F80-41C8-BA96-D0CA6C7D969F}"/>
              </c:ext>
            </c:extLst>
          </c:dPt>
          <c:dPt>
            <c:idx val="4"/>
            <c:bubble3D val="0"/>
            <c:spPr>
              <a:solidFill>
                <a:schemeClr val="accent1">
                  <a:shade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F80-41C8-BA96-D0CA6C7D969F}"/>
              </c:ext>
            </c:extLst>
          </c:dPt>
          <c:dPt>
            <c:idx val="5"/>
            <c:bubble3D val="0"/>
            <c:spPr>
              <a:solidFill>
                <a:schemeClr val="accent1">
                  <a:shade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F80-41C8-BA96-D0CA6C7D969F}"/>
              </c:ext>
            </c:extLst>
          </c:dPt>
          <c:dLbls>
            <c:dLbl>
              <c:idx val="0"/>
              <c:layout>
                <c:manualLayout>
                  <c:x val="-5.0674581604097824E-2"/>
                  <c:y val="4.01994172782190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804251789932331"/>
                      <c:h val="0.150099401852607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F80-41C8-BA96-D0CA6C7D969F}"/>
                </c:ext>
              </c:extLst>
            </c:dLbl>
            <c:dLbl>
              <c:idx val="1"/>
              <c:layout>
                <c:manualLayout>
                  <c:x val="-3.4950200893306527E-2"/>
                  <c:y val="-1.27343326514374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48137027354277"/>
                      <c:h val="0.149094966211790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F80-41C8-BA96-D0CA6C7D969F}"/>
                </c:ext>
              </c:extLst>
            </c:dLbl>
            <c:dLbl>
              <c:idx val="2"/>
              <c:layout>
                <c:manualLayout>
                  <c:x val="-2.1759520502046322E-2"/>
                  <c:y val="3.811135684669176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80-41C8-BA96-D0CA6C7D969F}"/>
                </c:ext>
              </c:extLst>
            </c:dLbl>
            <c:dLbl>
              <c:idx val="3"/>
              <c:layout>
                <c:manualLayout>
                  <c:x val="1.4021346172098093E-2"/>
                  <c:y val="5.084213062016339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609099764591281"/>
                      <c:h val="0.125466240817260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F80-41C8-BA96-D0CA6C7D969F}"/>
                </c:ext>
              </c:extLst>
            </c:dLbl>
            <c:dLbl>
              <c:idx val="4"/>
              <c:layout>
                <c:manualLayout>
                  <c:x val="2.8109187022033553E-2"/>
                  <c:y val="-0.1016895995572755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F80-41C8-BA96-D0CA6C7D969F}"/>
                </c:ext>
              </c:extLst>
            </c:dLbl>
            <c:dLbl>
              <c:idx val="5"/>
              <c:layout>
                <c:manualLayout>
                  <c:x val="0.13163867453472539"/>
                  <c:y val="-8.4691933093372657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F80-41C8-BA96-D0CA6C7D96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'PBA-1o_Tema_MA'!$B$11:$G$11</c:f>
              <c:strCache>
                <c:ptCount val="6"/>
                <c:pt idx="0">
                  <c:v>Educação ambiental</c:v>
                </c:pt>
                <c:pt idx="1">
                  <c:v>Conservação/Preservação</c:v>
                </c:pt>
                <c:pt idx="2">
                  <c:v>Planejamento e Gestão Ambiental</c:v>
                </c:pt>
                <c:pt idx="3">
                  <c:v>Infração Ambiental/Multa</c:v>
                </c:pt>
                <c:pt idx="4">
                  <c:v>Restrições</c:v>
                </c:pt>
                <c:pt idx="5">
                  <c:v>Sem resposta</c:v>
                </c:pt>
              </c:strCache>
            </c:strRef>
          </c:cat>
          <c:val>
            <c:numRef>
              <c:f>'PBA-1o_Tema_MA'!$B$12:$G$12</c:f>
              <c:numCache>
                <c:formatCode>0.00%</c:formatCode>
                <c:ptCount val="6"/>
                <c:pt idx="0">
                  <c:v>0.38237384506041222</c:v>
                </c:pt>
                <c:pt idx="1">
                  <c:v>0.3646055437100213</c:v>
                </c:pt>
                <c:pt idx="2">
                  <c:v>0.13503909026297087</c:v>
                </c:pt>
                <c:pt idx="3">
                  <c:v>8.0312722103766873E-2</c:v>
                </c:pt>
                <c:pt idx="4">
                  <c:v>3.3404406538734895E-2</c:v>
                </c:pt>
                <c:pt idx="5">
                  <c:v>4.2643923240938165E-3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F80-41C8-BA96-D0CA6C7D969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2700" cap="flat" cmpd="sng" algn="ctr">
      <a:noFill/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94C6C-E210-4DFE-AC49-DD9EC533BF36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DF514-4477-4E17-8CD8-2C6224801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8792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F514-4477-4E17-8CD8-2C6224801C5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144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F514-4477-4E17-8CD8-2C6224801C5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5885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O projeto de </a:t>
            </a:r>
            <a:r>
              <a:rPr lang="pt-BR" sz="1200" u="sng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sinalização</a:t>
            </a:r>
            <a:r>
              <a:rPr lang="pt-BR" sz="12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 por meio de equipamentos visuais foi elaborado da forma mais </a:t>
            </a:r>
            <a:r>
              <a:rPr lang="pt-BR" sz="1200" u="sng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abrangente</a:t>
            </a:r>
            <a:r>
              <a:rPr lang="pt-BR" sz="12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 possível, conforme os critérios selecionados, priorizando as áreas de maior vulnerabilidade socioambiental.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F514-4477-4E17-8CD8-2C6224801C56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6547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Além disso, buscou-se como equipamentos visuais </a:t>
            </a:r>
            <a:r>
              <a:rPr lang="pt-BR" sz="1200" u="sng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produtos sustentáveis</a:t>
            </a:r>
            <a:r>
              <a:rPr lang="pt-BR" sz="12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, com produção ecologicamente correta e matéria-prima predominantemente de materiais reciclados, não poluentes e mais duráveis, o que corrobora com os objetivos de proteção do meio ambiente.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F514-4477-4E17-8CD8-2C6224801C56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3712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F514-4477-4E17-8CD8-2C6224801C56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5064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F514-4477-4E17-8CD8-2C6224801C56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6511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F514-4477-4E17-8CD8-2C6224801C56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3061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F514-4477-4E17-8CD8-2C6224801C56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6657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F514-4477-4E17-8CD8-2C6224801C56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4102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F514-4477-4E17-8CD8-2C6224801C5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2081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F514-4477-4E17-8CD8-2C6224801C5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965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 algn="just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b="1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Viagens a pé </a:t>
            </a:r>
            <a:r>
              <a:rPr lang="pt-BR" sz="18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&gt; que no restante da região</a:t>
            </a:r>
          </a:p>
          <a:p>
            <a:pPr marL="742950" lvl="1" indent="-285750" algn="just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b="1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Modo coletivo </a:t>
            </a:r>
            <a:r>
              <a:rPr lang="pt-BR" sz="18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&gt; modo individual (exceto zona de Paranapiacaba)</a:t>
            </a:r>
          </a:p>
          <a:p>
            <a:pPr marL="742950" lvl="1" indent="-285750" algn="just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b="1" dirty="0"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Polos de produção e atração de viagens</a:t>
            </a:r>
            <a:r>
              <a:rPr lang="pt-BR" sz="1800" dirty="0"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: zonas Reservatório Billings (</a:t>
            </a:r>
            <a:r>
              <a:rPr lang="pt-BR" sz="18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SBC</a:t>
            </a:r>
            <a:r>
              <a:rPr lang="pt-BR" sz="1800" dirty="0"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) e Parque do Pedroso (Santo André)</a:t>
            </a:r>
          </a:p>
          <a:p>
            <a:pPr marL="742950" lvl="1" indent="-285750" algn="just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b="1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Motivo das viagens atraídas</a:t>
            </a:r>
            <a:r>
              <a:rPr lang="pt-BR" sz="18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: educação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F514-4477-4E17-8CD8-2C6224801C5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0428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 algn="just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Grande área ocupada pela </a:t>
            </a:r>
            <a:r>
              <a:rPr lang="pt-BR" sz="1800" b="1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mancha urbana </a:t>
            </a:r>
            <a:r>
              <a:rPr lang="pt-BR" sz="18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(25% do total da mancha urbana do Grande ABC)</a:t>
            </a:r>
          </a:p>
          <a:p>
            <a:pPr marL="742950" lvl="1" indent="-285750" algn="just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latin typeface="Clear Sans Regular" panose="020B0604020202020204" charset="0"/>
                <a:cs typeface="Clear Sans Regular" panose="020B0604020202020204" charset="0"/>
              </a:rPr>
              <a:t>Pressão devido a ocupação urbana</a:t>
            </a:r>
          </a:p>
          <a:p>
            <a:pPr marL="1047719" lvl="2" indent="-285750" algn="just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latin typeface="Clear Sans Regular" panose="020B0604020202020204" charset="0"/>
                <a:cs typeface="Clear Sans Regular" panose="020B0604020202020204" charset="0"/>
              </a:rPr>
              <a:t>Destaque para a APRM-B (22% da área)</a:t>
            </a:r>
          </a:p>
          <a:p>
            <a:pPr marL="1047719" lvl="2" indent="-285750" algn="just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latin typeface="Clear Sans Regular" panose="020B0604020202020204" charset="0"/>
                <a:cs typeface="Clear Sans Regular" panose="020B0604020202020204" charset="0"/>
              </a:rPr>
              <a:t>Menores pressões por ocupação urbana nas APRM-ATC e APM </a:t>
            </a:r>
            <a:r>
              <a:rPr lang="pt-BR" sz="1800" dirty="0" err="1">
                <a:latin typeface="Clear Sans Regular" panose="020B0604020202020204" charset="0"/>
                <a:cs typeface="Clear Sans Regular" panose="020B0604020202020204" charset="0"/>
              </a:rPr>
              <a:t>Guaió</a:t>
            </a:r>
            <a:endParaRPr lang="pt-BR" sz="1800" dirty="0">
              <a:latin typeface="Clear Sans Regular" panose="020B0604020202020204" charset="0"/>
              <a:cs typeface="Clear Sans Regular" panose="020B0604020202020204" charset="0"/>
            </a:endParaRPr>
          </a:p>
          <a:p>
            <a:pPr marL="742950" lvl="1" indent="-285750" algn="just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latin typeface="Clear Sans Regular" panose="020B0604020202020204" charset="0"/>
                <a:cs typeface="Clear Sans Regular" panose="020B0604020202020204" charset="0"/>
              </a:rPr>
              <a:t>Predominam os </a:t>
            </a:r>
            <a:r>
              <a:rPr lang="pt-BR" sz="1800" b="1" dirty="0">
                <a:latin typeface="Clear Sans Regular" panose="020B0604020202020204" charset="0"/>
                <a:cs typeface="Clear Sans Regular" panose="020B0604020202020204" charset="0"/>
              </a:rPr>
              <a:t>usos urbanos de padrão inferior </a:t>
            </a:r>
            <a:r>
              <a:rPr lang="pt-BR" sz="1800" dirty="0">
                <a:latin typeface="Clear Sans Regular" panose="020B0604020202020204" charset="0"/>
                <a:cs typeface="Clear Sans Regular" panose="020B0604020202020204" charset="0"/>
              </a:rPr>
              <a:t>às margens do reservatório, especialmente no Corpo Central da Represa Billings</a:t>
            </a:r>
          </a:p>
          <a:p>
            <a:pPr marL="742950" lvl="1" indent="-285750" algn="just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latin typeface="Clear Sans Regular" panose="020B0604020202020204" charset="0"/>
                <a:cs typeface="Clear Sans Regular" panose="020B0604020202020204" charset="0"/>
              </a:rPr>
              <a:t>Baixos % de áreas protegidas por Unidades de Conservação</a:t>
            </a:r>
          </a:p>
          <a:p>
            <a:pPr marL="742950" lvl="1" indent="-285750" algn="just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latin typeface="Clear Sans Regular" panose="020B0604020202020204" charset="0"/>
                <a:cs typeface="Clear Sans Regular" panose="020B0604020202020204" charset="0"/>
              </a:rPr>
              <a:t>Áreas potenciais para expansão urbana concentradas próximo às áreas do Corpo Central da Represa Billings, além de potencial de expansão no entorno da Linha 10 da CPTM e nas margens da Rodovia Índio Tibiriçá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F514-4477-4E17-8CD8-2C6224801C5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2850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F514-4477-4E17-8CD8-2C6224801C5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6166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Mesmo quem tem conhecimento sobre área de manancial </a:t>
            </a:r>
            <a:r>
              <a:rPr lang="pt-BR" sz="1200" b="1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não tem total compreensão </a:t>
            </a:r>
            <a:r>
              <a:rPr lang="pt-BR" sz="12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dos problemas e riscos que qualquer tipo de ocupação traz para estas áreas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F514-4477-4E17-8CD8-2C6224801C5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1210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Destaque: a população considera </a:t>
            </a:r>
            <a:r>
              <a:rPr lang="pt-BR" sz="1200" b="1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educação e conscientização ambiental </a:t>
            </a:r>
            <a:r>
              <a:rPr lang="pt-BR" sz="12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como fatores importantes para auxiliar na conservação e preservação das áreas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F514-4477-4E17-8CD8-2C6224801C56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1867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IPVS: </a:t>
            </a:r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levam em conta não apenas a renda, mas também os diversos fatores determinantes da situação de vulnerabilidade social (escolaridade, saúde, arranjo familiar, possibilidades de inserção no mercado de trabalho, acesso a bens e serviços públicos)</a:t>
            </a:r>
          </a:p>
          <a:p>
            <a:endParaRPr lang="pt-BR" sz="1800" dirty="0"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Os processos de ocupação e degradação das periferias das regiões metropolitanas revelam um entrelaçamento entre problemas sociais e ambientais. De fato, a grande complexidade dos problemas relacionados a ocupação urbana, como a gestão de recursos hídricos, requer novas perspectivas para o entendimento global destes, não podendo ser tratados de forma desvinculada das questões sociais, de habitação e de ocupação do território.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DF514-4477-4E17-8CD8-2C6224801C5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081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chart" Target="../charts/chart3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emf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cebook.com/antonengenharia" TargetMode="External"/><Relationship Id="rId3" Type="http://schemas.openxmlformats.org/officeDocument/2006/relationships/image" Target="../media/image71.png"/><Relationship Id="rId7" Type="http://schemas.openxmlformats.org/officeDocument/2006/relationships/image" Target="../media/image2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nton.eng.br/" TargetMode="External"/><Relationship Id="rId5" Type="http://schemas.openxmlformats.org/officeDocument/2006/relationships/image" Target="../media/image72.png"/><Relationship Id="rId4" Type="http://schemas.openxmlformats.org/officeDocument/2006/relationships/hyperlink" Target="http://www.instagram.com/antonengenharia" TargetMode="External"/><Relationship Id="rId9" Type="http://schemas.openxmlformats.org/officeDocument/2006/relationships/hyperlink" Target="https://www.linkedin.com/company/68835750/admin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.em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121200"/>
            <a:ext cx="12192000" cy="736800"/>
          </a:xfrm>
          <a:prstGeom prst="rect">
            <a:avLst/>
          </a:prstGeom>
          <a:solidFill>
            <a:srgbClr val="016599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05800" y="1562544"/>
            <a:ext cx="2911243" cy="2332634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1FFCCFC4-8BF2-4998-AB5E-CA1AC4C784C4}"/>
              </a:ext>
            </a:extLst>
          </p:cNvPr>
          <p:cNvGrpSpPr/>
          <p:nvPr/>
        </p:nvGrpSpPr>
        <p:grpSpPr>
          <a:xfrm>
            <a:off x="812800" y="1524000"/>
            <a:ext cx="9550400" cy="4052882"/>
            <a:chOff x="0" y="-1153213"/>
            <a:chExt cx="19100800" cy="8105764"/>
          </a:xfrm>
        </p:grpSpPr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641DBE90-3F18-4BD0-B09F-7BCD488784B7}"/>
                </a:ext>
              </a:extLst>
            </p:cNvPr>
            <p:cNvSpPr txBox="1"/>
            <p:nvPr/>
          </p:nvSpPr>
          <p:spPr>
            <a:xfrm>
              <a:off x="0" y="-1153213"/>
              <a:ext cx="14681200" cy="55667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500"/>
                </a:lnSpc>
              </a:pPr>
              <a:r>
                <a:rPr lang="pt-BR" sz="3600" dirty="0">
                  <a:solidFill>
                    <a:srgbClr val="312F30"/>
                  </a:solidFill>
                  <a:latin typeface="HK Grotesk Bold"/>
                </a:rPr>
                <a:t>Elaboração do Plano Regional de Sinalização e Identificação Visual das Áreas de Mananciais dos Municípios do Grande ABC</a:t>
              </a:r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38D140D3-B477-4A75-B940-BE4446668183}"/>
                </a:ext>
              </a:extLst>
            </p:cNvPr>
            <p:cNvSpPr txBox="1"/>
            <p:nvPr/>
          </p:nvSpPr>
          <p:spPr>
            <a:xfrm>
              <a:off x="0" y="5788001"/>
              <a:ext cx="19100800" cy="11645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  <a:spcBef>
                  <a:spcPct val="0"/>
                </a:spcBef>
              </a:pPr>
              <a:r>
                <a:rPr lang="pt-BR" sz="1800" dirty="0">
                  <a:solidFill>
                    <a:srgbClr val="312F30"/>
                  </a:solidFill>
                  <a:latin typeface="HK Grotesk Bold"/>
                </a:rPr>
                <a:t>Contratação: Consórcio Intermunicipal Grande ABC (Contrato n° 07/2021)</a:t>
              </a:r>
            </a:p>
            <a:p>
              <a:pPr>
                <a:lnSpc>
                  <a:spcPts val="2333"/>
                </a:lnSpc>
                <a:spcBef>
                  <a:spcPct val="0"/>
                </a:spcBef>
              </a:pPr>
              <a:r>
                <a:rPr lang="pt-BR" sz="1800" dirty="0">
                  <a:solidFill>
                    <a:srgbClr val="312F30"/>
                  </a:solidFill>
                  <a:latin typeface="HK Grotesk Bold"/>
                </a:rPr>
                <a:t>Financiamento: Fundação Estadual de Recursos Hídricos – FEHIDRO</a:t>
              </a:r>
              <a:endParaRPr lang="en-US" sz="1800" dirty="0">
                <a:solidFill>
                  <a:srgbClr val="016599"/>
                </a:solidFill>
                <a:highlight>
                  <a:srgbClr val="FFFF00"/>
                </a:highlight>
                <a:latin typeface="Clear Sans Regular"/>
              </a:endParaRPr>
            </a:p>
          </p:txBody>
        </p:sp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id="{F3A95FD2-A981-4E98-B691-9F385FD50C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5208288" y="-14514"/>
            <a:ext cx="1775424" cy="685800"/>
          </a:xfrm>
          <a:prstGeom prst="rect">
            <a:avLst/>
          </a:prstGeom>
        </p:spPr>
      </p:pic>
      <p:pic>
        <p:nvPicPr>
          <p:cNvPr id="3" name="Imagem 2" descr="Desenho de bandeira&#10;&#10;Descrição gerada automaticamente">
            <a:extLst>
              <a:ext uri="{FF2B5EF4-FFF2-40B4-BE49-F238E27FC236}">
                <a16:creationId xmlns:a16="http://schemas.microsoft.com/office/drawing/2014/main" id="{B3DED91A-2F35-8359-9851-F529E70EA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716" y="4932893"/>
            <a:ext cx="564967" cy="736801"/>
          </a:xfrm>
          <a:prstGeom prst="rect">
            <a:avLst/>
          </a:prstGeom>
        </p:spPr>
      </p:pic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D7FA0C19-7A80-F7C0-EAB6-1B4F1EED11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5008948"/>
            <a:ext cx="1782054" cy="5535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" y="1"/>
            <a:ext cx="4648200" cy="6124799"/>
          </a:xfrm>
          <a:prstGeom prst="rect">
            <a:avLst/>
          </a:prstGeom>
          <a:solidFill>
            <a:srgbClr val="016599"/>
          </a:solidFill>
        </p:spPr>
      </p:sp>
      <p:grpSp>
        <p:nvGrpSpPr>
          <p:cNvPr id="13" name="Group 13"/>
          <p:cNvGrpSpPr/>
          <p:nvPr/>
        </p:nvGrpSpPr>
        <p:grpSpPr>
          <a:xfrm>
            <a:off x="488173" y="709387"/>
            <a:ext cx="2864628" cy="2635126"/>
            <a:chOff x="2" y="-9525"/>
            <a:chExt cx="5729256" cy="5270249"/>
          </a:xfrm>
        </p:grpSpPr>
        <p:sp>
          <p:nvSpPr>
            <p:cNvPr id="14" name="TextBox 14"/>
            <p:cNvSpPr txBox="1"/>
            <p:nvPr/>
          </p:nvSpPr>
          <p:spPr>
            <a:xfrm>
              <a:off x="2" y="-9525"/>
              <a:ext cx="5729256" cy="40626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>
                  <a:ln>
                    <a:noFill/>
                  </a:ln>
                  <a:solidFill>
                    <a:srgbClr val="F9FAFB"/>
                  </a:solidFill>
                  <a:effectLst/>
                  <a:uLnTx/>
                  <a:uFillTx/>
                  <a:latin typeface="HK Grotesk Bold"/>
                  <a:ea typeface="+mn-ea"/>
                  <a:cs typeface="+mn-cs"/>
                </a:rPr>
                <a:t>Uso e Ocupação do Solo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" y="4768282"/>
              <a:ext cx="5424454" cy="4924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endParaRPr>
            </a:p>
          </p:txBody>
        </p:sp>
      </p:grpSp>
      <p:pic>
        <p:nvPicPr>
          <p:cNvPr id="24" name="Imagem 23">
            <a:extLst>
              <a:ext uri="{FF2B5EF4-FFF2-40B4-BE49-F238E27FC236}">
                <a16:creationId xmlns:a16="http://schemas.microsoft.com/office/drawing/2014/main" id="{B38D876E-4905-4A33-B95A-AC35E43D9D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6172200"/>
            <a:ext cx="1775424" cy="685800"/>
          </a:xfrm>
          <a:prstGeom prst="rect">
            <a:avLst/>
          </a:prstGeom>
        </p:spPr>
      </p:pic>
      <p:pic>
        <p:nvPicPr>
          <p:cNvPr id="25" name="Imagem 24" descr="Ícone&#10;&#10;Descrição gerada automaticamente">
            <a:extLst>
              <a:ext uri="{FF2B5EF4-FFF2-40B4-BE49-F238E27FC236}">
                <a16:creationId xmlns:a16="http://schemas.microsoft.com/office/drawing/2014/main" id="{DE1F88B9-3C4D-485C-A70E-598E6AE7D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7" y="6269926"/>
            <a:ext cx="607569" cy="49987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3CCB63B-A12A-4029-BBF9-5388E9793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3813" y="1"/>
            <a:ext cx="8728187" cy="6172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70F6671-D5EA-46CC-B58A-4E595D1B8D7F}"/>
              </a:ext>
            </a:extLst>
          </p:cNvPr>
          <p:cNvSpPr txBox="1"/>
          <p:nvPr/>
        </p:nvSpPr>
        <p:spPr>
          <a:xfrm>
            <a:off x="488173" y="3221402"/>
            <a:ext cx="2864628" cy="2331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1500">
                <a:solidFill>
                  <a:srgbClr val="F9FAFB"/>
                </a:solidFill>
                <a:latin typeface="Clear Sans Regular"/>
              </a:defRPr>
            </a:lvl1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Desenvolvida a partir das fontes de dados mais atuais encontradas a fim de realizar o diagnóstico mais fiel à realidade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b="0" i="0" u="none" strike="noStrike" kern="1200" cap="none" spc="0" normalizeH="0" baseline="0" noProof="0" dirty="0">
              <a:ln>
                <a:noFill/>
              </a:ln>
              <a:solidFill>
                <a:srgbClr val="F9FAFB"/>
              </a:solidFill>
              <a:effectLst/>
              <a:uLnTx/>
              <a:uFillTx/>
              <a:latin typeface="Clear Sans Regular"/>
              <a:ea typeface="+mn-ea"/>
              <a:cs typeface="+mn-cs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Dados: IBGE, EMPLASA e Open Street Maps*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b="0" i="0" u="none" strike="noStrike" kern="1200" cap="none" spc="0" normalizeH="0" baseline="0" noProof="0" dirty="0">
              <a:ln>
                <a:noFill/>
              </a:ln>
              <a:solidFill>
                <a:srgbClr val="F9FAFB"/>
              </a:solidFill>
              <a:effectLst/>
              <a:uLnTx/>
              <a:uFillTx/>
              <a:latin typeface="Clear Sans Regular"/>
              <a:ea typeface="+mn-ea"/>
              <a:cs typeface="+mn-cs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*Fonte colaborativa. Dados foram verificados a partir da sobreposição dos mesmos com as imagens de satélite.</a:t>
            </a:r>
          </a:p>
        </p:txBody>
      </p:sp>
    </p:spTree>
    <p:extLst>
      <p:ext uri="{BB962C8B-B14F-4D97-AF65-F5344CB8AC3E}">
        <p14:creationId xmlns:p14="http://schemas.microsoft.com/office/powerpoint/2010/main" val="3664570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" y="1"/>
            <a:ext cx="4648200" cy="6124799"/>
          </a:xfrm>
          <a:prstGeom prst="rect">
            <a:avLst/>
          </a:prstGeom>
          <a:solidFill>
            <a:srgbClr val="016599"/>
          </a:solidFill>
        </p:spPr>
      </p:sp>
      <p:grpSp>
        <p:nvGrpSpPr>
          <p:cNvPr id="13" name="Group 13"/>
          <p:cNvGrpSpPr/>
          <p:nvPr/>
        </p:nvGrpSpPr>
        <p:grpSpPr>
          <a:xfrm>
            <a:off x="488173" y="709387"/>
            <a:ext cx="2864628" cy="3620011"/>
            <a:chOff x="2" y="-9525"/>
            <a:chExt cx="5729256" cy="7240018"/>
          </a:xfrm>
        </p:grpSpPr>
        <p:sp>
          <p:nvSpPr>
            <p:cNvPr id="14" name="TextBox 14"/>
            <p:cNvSpPr txBox="1"/>
            <p:nvPr/>
          </p:nvSpPr>
          <p:spPr>
            <a:xfrm>
              <a:off x="2" y="-9525"/>
              <a:ext cx="5729256" cy="40626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>
                  <a:ln>
                    <a:noFill/>
                  </a:ln>
                  <a:solidFill>
                    <a:srgbClr val="F9FAFB"/>
                  </a:solidFill>
                  <a:effectLst/>
                  <a:uLnTx/>
                  <a:uFillTx/>
                  <a:latin typeface="HK Grotesk Bold"/>
                  <a:ea typeface="+mn-ea"/>
                  <a:cs typeface="+mn-cs"/>
                </a:rPr>
                <a:t>Uso e Ocupação do Solo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" y="4768282"/>
              <a:ext cx="5424454" cy="24622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85750" marR="0" lvl="0" indent="-285750" algn="l" defTabSz="60953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9FAFB"/>
                  </a:solidFill>
                  <a:effectLst/>
                  <a:uLnTx/>
                  <a:uFillTx/>
                  <a:latin typeface="Clear Sans Regular"/>
                  <a:ea typeface="+mn-ea"/>
                  <a:cs typeface="+mn-cs"/>
                </a:rPr>
                <a:t>Predomina a cobertura vegetal, apesar do avanço da mancha urbana nas áreas de mananciais</a:t>
              </a:r>
            </a:p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endParaRPr>
            </a:p>
          </p:txBody>
        </p:sp>
      </p:grpSp>
      <p:pic>
        <p:nvPicPr>
          <p:cNvPr id="24" name="Imagem 23">
            <a:extLst>
              <a:ext uri="{FF2B5EF4-FFF2-40B4-BE49-F238E27FC236}">
                <a16:creationId xmlns:a16="http://schemas.microsoft.com/office/drawing/2014/main" id="{B38D876E-4905-4A33-B95A-AC35E43D9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6172200"/>
            <a:ext cx="1775424" cy="685800"/>
          </a:xfrm>
          <a:prstGeom prst="rect">
            <a:avLst/>
          </a:prstGeom>
        </p:spPr>
      </p:pic>
      <p:pic>
        <p:nvPicPr>
          <p:cNvPr id="25" name="Imagem 24" descr="Ícone&#10;&#10;Descrição gerada automaticamente">
            <a:extLst>
              <a:ext uri="{FF2B5EF4-FFF2-40B4-BE49-F238E27FC236}">
                <a16:creationId xmlns:a16="http://schemas.microsoft.com/office/drawing/2014/main" id="{DE1F88B9-3C4D-485C-A70E-598E6AE7D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7" y="6269926"/>
            <a:ext cx="607569" cy="49987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3CCB63B-A12A-4029-BBF9-5388E9793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3813" y="0"/>
            <a:ext cx="8728186" cy="6172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11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223001"/>
            <a:ext cx="12192000" cy="736600"/>
          </a:xfrm>
          <a:prstGeom prst="rect">
            <a:avLst/>
          </a:prstGeom>
          <a:solidFill>
            <a:srgbClr val="016599"/>
          </a:solidFill>
        </p:spPr>
      </p:sp>
      <p:grpSp>
        <p:nvGrpSpPr>
          <p:cNvPr id="3" name="Group 3"/>
          <p:cNvGrpSpPr/>
          <p:nvPr/>
        </p:nvGrpSpPr>
        <p:grpSpPr>
          <a:xfrm>
            <a:off x="685801" y="681038"/>
            <a:ext cx="6934199" cy="1236445"/>
            <a:chOff x="0" y="-9525"/>
            <a:chExt cx="13868399" cy="2472891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3868399" cy="15694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539" rtl="0" eaLnBrk="1" fontAlgn="auto" latinLnBrk="0" hangingPunct="1">
                <a:lnSpc>
                  <a:spcPts val="6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16599"/>
                  </a:solidFill>
                  <a:effectLst/>
                  <a:uLnTx/>
                  <a:uFillTx/>
                  <a:latin typeface="HK Grotesk Bold"/>
                  <a:ea typeface="+mn-ea"/>
                  <a:cs typeface="+mn-cs"/>
                </a:rPr>
                <a:t>Cálculo da vulnerabilidade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893210"/>
              <a:ext cx="13055911" cy="570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539" rtl="0" eaLnBrk="1" fontAlgn="auto" latinLnBrk="0" hangingPunct="1">
                <a:lnSpc>
                  <a:spcPts val="242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016599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endParaRPr>
            </a:p>
          </p:txBody>
        </p:sp>
      </p:grp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D0F6B079-92FF-4FAC-A12E-9016F2ECB267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2184914"/>
          <a:ext cx="5638800" cy="3305024"/>
        </p:xfrm>
        <a:graphic>
          <a:graphicData uri="http://schemas.openxmlformats.org/drawingml/2006/table">
            <a:tbl>
              <a:tblPr firstRow="1" bandRow="1"/>
              <a:tblGrid>
                <a:gridCol w="1295400">
                  <a:extLst>
                    <a:ext uri="{9D8B030D-6E8A-4147-A177-3AD203B41FA5}">
                      <a16:colId xmlns:a16="http://schemas.microsoft.com/office/drawing/2014/main" val="3711805368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212762720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Critério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10" marR="58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Indicador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10" marR="58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991537"/>
                  </a:ext>
                </a:extLst>
              </a:tr>
              <a:tr h="190814">
                <a:tc rowSpan="6">
                  <a:txBody>
                    <a:bodyPr/>
                    <a:lstStyle/>
                    <a:p>
                      <a:pPr marL="0" indent="0" algn="ctr"/>
                      <a:r>
                        <a:rPr lang="pt-BR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Exposição de um sistema a pressões</a:t>
                      </a:r>
                      <a:endParaRPr lang="pt-B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10" marR="58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IN01- Ocupação habitacional</a:t>
                      </a:r>
                      <a:endParaRPr lang="pt-B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10" marR="58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9819765"/>
                  </a:ext>
                </a:extLst>
              </a:tr>
              <a:tr h="19081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IN02- Ocupação por atividade comercial</a:t>
                      </a:r>
                      <a:endParaRPr lang="pt-B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10" marR="58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3030377"/>
                  </a:ext>
                </a:extLst>
              </a:tr>
              <a:tr h="19081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IN03- Ocupação por atividade industrial</a:t>
                      </a:r>
                      <a:endParaRPr lang="pt-B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10" marR="58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006806"/>
                  </a:ext>
                </a:extLst>
              </a:tr>
              <a:tr h="19081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IN04- Geração de resíduos sólidos</a:t>
                      </a:r>
                      <a:endParaRPr lang="pt-B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10" marR="58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5019184"/>
                  </a:ext>
                </a:extLst>
              </a:tr>
              <a:tr h="19081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IN05- Geração de esgoto</a:t>
                      </a:r>
                      <a:endParaRPr lang="pt-B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10" marR="58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837226"/>
                  </a:ext>
                </a:extLst>
              </a:tr>
              <a:tr h="19081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IN06- Demanda hídrica</a:t>
                      </a:r>
                      <a:endParaRPr lang="pt-B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10" marR="58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3845480"/>
                  </a:ext>
                </a:extLst>
              </a:tr>
              <a:tr h="190814">
                <a:tc rowSpan="4">
                  <a:txBody>
                    <a:bodyPr/>
                    <a:lstStyle/>
                    <a:p>
                      <a:pPr marL="0" indent="0" algn="ctr"/>
                      <a:r>
                        <a:rPr lang="pt-BR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Sensibilidade</a:t>
                      </a:r>
                      <a:endParaRPr lang="pt-B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10" marR="58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IN07- Áreas prioritárias para preservação, conservação e/ou recuperação</a:t>
                      </a:r>
                      <a:endParaRPr lang="pt-B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10" marR="58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077968"/>
                  </a:ext>
                </a:extLst>
              </a:tr>
              <a:tr h="19081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IN08- Aptidões inerentes à proteção ambiental</a:t>
                      </a:r>
                      <a:endParaRPr lang="pt-B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10" marR="58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094480"/>
                  </a:ext>
                </a:extLst>
              </a:tr>
              <a:tr h="19081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IN09- Aspectos pluviométricos e/ou climáticos</a:t>
                      </a:r>
                      <a:endParaRPr lang="pt-B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10" marR="58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9630587"/>
                  </a:ext>
                </a:extLst>
              </a:tr>
              <a:tr h="19081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IN10- Aspectos geotécnicos e geomorfológicos</a:t>
                      </a:r>
                      <a:endParaRPr lang="pt-B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10" marR="58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1774510"/>
                  </a:ext>
                </a:extLst>
              </a:tr>
              <a:tr h="190814">
                <a:tc rowSpan="6">
                  <a:txBody>
                    <a:bodyPr/>
                    <a:lstStyle/>
                    <a:p>
                      <a:pPr marL="0" indent="0" algn="ctr"/>
                      <a:r>
                        <a:rPr lang="pt-BR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Capacidade adaptativa</a:t>
                      </a:r>
                      <a:endParaRPr lang="pt-B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10" marR="58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IN11- Área em unidade de conservação</a:t>
                      </a:r>
                      <a:endParaRPr lang="pt-B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10" marR="58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0279126"/>
                  </a:ext>
                </a:extLst>
              </a:tr>
              <a:tr h="19081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IN12- Conservação do solo</a:t>
                      </a:r>
                      <a:endParaRPr lang="pt-B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10" marR="58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8094602"/>
                  </a:ext>
                </a:extLst>
              </a:tr>
              <a:tr h="19081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IN13- Acesso à água tratada</a:t>
                      </a:r>
                      <a:endParaRPr lang="pt-B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10" marR="58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758870"/>
                  </a:ext>
                </a:extLst>
              </a:tr>
              <a:tr h="19081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IN14- Acesso à coleta e ao destino adequado de resíduos sólidos</a:t>
                      </a:r>
                      <a:endParaRPr lang="pt-B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10" marR="58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358116"/>
                  </a:ext>
                </a:extLst>
              </a:tr>
              <a:tr h="19081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IN15- Acesso a esgotamento sanitário</a:t>
                      </a:r>
                      <a:endParaRPr lang="pt-B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10" marR="58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337158"/>
                  </a:ext>
                </a:extLst>
              </a:tr>
              <a:tr h="19081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IN16- Índice de Desenvolvimento Humano-Municipal – IDH-M</a:t>
                      </a:r>
                      <a:endParaRPr lang="pt-B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10" marR="58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4269885"/>
                  </a:ext>
                </a:extLst>
              </a:tr>
            </a:tbl>
          </a:graphicData>
        </a:graphic>
      </p:graphicFrame>
      <p:pic>
        <p:nvPicPr>
          <p:cNvPr id="12" name="Gráfico 11" descr="Seta: Curva no sentido anti-horário com preenchimento sólido">
            <a:extLst>
              <a:ext uri="{FF2B5EF4-FFF2-40B4-BE49-F238E27FC236}">
                <a16:creationId xmlns:a16="http://schemas.microsoft.com/office/drawing/2014/main" id="{6F593391-BFEB-4A2C-BBA8-F669D072C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995279" flipV="1">
            <a:off x="5969253" y="1550741"/>
            <a:ext cx="914400" cy="914400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DB1F28D0-7EC5-4F07-96FE-DC4B05AD63AA}"/>
              </a:ext>
            </a:extLst>
          </p:cNvPr>
          <p:cNvSpPr txBox="1"/>
          <p:nvPr/>
        </p:nvSpPr>
        <p:spPr>
          <a:xfrm>
            <a:off x="7066333" y="1906058"/>
            <a:ext cx="4514820" cy="296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2333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Normalização em escala de 1 a 2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lear Sans Regular"/>
              <a:ea typeface="+mn-ea"/>
              <a:cs typeface="+mn-cs"/>
            </a:endParaRPr>
          </a:p>
        </p:txBody>
      </p:sp>
      <p:pic>
        <p:nvPicPr>
          <p:cNvPr id="16" name="Gráfico 15" descr="Seta: Curva no sentido anti-horário com preenchimento sólido">
            <a:extLst>
              <a:ext uri="{FF2B5EF4-FFF2-40B4-BE49-F238E27FC236}">
                <a16:creationId xmlns:a16="http://schemas.microsoft.com/office/drawing/2014/main" id="{CFDBEA7C-8149-43CB-8379-A9939ECC5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560070" flipV="1">
            <a:off x="10010175" y="3908131"/>
            <a:ext cx="914400" cy="914400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908D371C-DBEF-43A6-88F5-98E13059116D}"/>
              </a:ext>
            </a:extLst>
          </p:cNvPr>
          <p:cNvSpPr txBox="1"/>
          <p:nvPr/>
        </p:nvSpPr>
        <p:spPr>
          <a:xfrm>
            <a:off x="6583550" y="4852993"/>
            <a:ext cx="5379107" cy="745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2333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Média dos indicadores = IVA</a:t>
            </a:r>
          </a:p>
          <a:p>
            <a:pPr marL="0" marR="0" lvl="0" indent="0" algn="ctr" defTabSz="609539" rtl="0" eaLnBrk="1" fontAlgn="auto" latinLnBrk="0" hangingPunct="1">
              <a:lnSpc>
                <a:spcPts val="2333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(Índice de vulnerabilidade ambiental)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lear Sans Regular"/>
              <a:ea typeface="+mn-ea"/>
              <a:cs typeface="+mn-cs"/>
            </a:endParaRPr>
          </a:p>
        </p:txBody>
      </p:sp>
      <p:pic>
        <p:nvPicPr>
          <p:cNvPr id="21" name="Imagem 20" descr="Mapa&#10;&#10;Descrição gerada automaticamente">
            <a:extLst>
              <a:ext uri="{FF2B5EF4-FFF2-40B4-BE49-F238E27FC236}">
                <a16:creationId xmlns:a16="http://schemas.microsoft.com/office/drawing/2014/main" id="{E9933C74-490A-4B15-880D-A70E145A09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3" t="15556" r="9114" b="67719"/>
          <a:stretch/>
        </p:blipFill>
        <p:spPr>
          <a:xfrm>
            <a:off x="7772400" y="2333598"/>
            <a:ext cx="2420450" cy="1818504"/>
          </a:xfrm>
          <a:prstGeom prst="rect">
            <a:avLst/>
          </a:prstGeom>
          <a:ln w="28575">
            <a:solidFill>
              <a:srgbClr val="58585A"/>
            </a:solidFill>
          </a:ln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B81A94A6-9EB4-4C33-936D-BAAA6587CE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0"/>
            <a:ext cx="1775424" cy="685800"/>
          </a:xfrm>
          <a:prstGeom prst="rect">
            <a:avLst/>
          </a:prstGeom>
        </p:spPr>
      </p:pic>
      <p:pic>
        <p:nvPicPr>
          <p:cNvPr id="23" name="Imagem 22" descr="Ícone&#10;&#10;Descrição gerada automaticamente">
            <a:extLst>
              <a:ext uri="{FF2B5EF4-FFF2-40B4-BE49-F238E27FC236}">
                <a16:creationId xmlns:a16="http://schemas.microsoft.com/office/drawing/2014/main" id="{BF1E86E9-3EA5-4645-8C17-9A2555F6A7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088" y="5418327"/>
            <a:ext cx="607569" cy="49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32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" y="1"/>
            <a:ext cx="4648200" cy="6124799"/>
          </a:xfrm>
          <a:prstGeom prst="rect">
            <a:avLst/>
          </a:prstGeom>
          <a:solidFill>
            <a:srgbClr val="016599"/>
          </a:solidFill>
        </p:spPr>
      </p:sp>
      <p:grpSp>
        <p:nvGrpSpPr>
          <p:cNvPr id="13" name="Group 13"/>
          <p:cNvGrpSpPr/>
          <p:nvPr/>
        </p:nvGrpSpPr>
        <p:grpSpPr>
          <a:xfrm>
            <a:off x="488173" y="709387"/>
            <a:ext cx="2864628" cy="3112605"/>
            <a:chOff x="2" y="-9525"/>
            <a:chExt cx="5729256" cy="6225207"/>
          </a:xfrm>
        </p:grpSpPr>
        <p:sp>
          <p:nvSpPr>
            <p:cNvPr id="14" name="TextBox 14"/>
            <p:cNvSpPr txBox="1"/>
            <p:nvPr/>
          </p:nvSpPr>
          <p:spPr>
            <a:xfrm>
              <a:off x="2" y="-9525"/>
              <a:ext cx="5729256" cy="29546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0" i="0" u="none" strike="noStrike" kern="1200" cap="none" spc="0" normalizeH="0" baseline="0">
                  <a:ln>
                    <a:noFill/>
                  </a:ln>
                  <a:solidFill>
                    <a:srgbClr val="F9FAFB"/>
                  </a:solidFill>
                  <a:effectLst/>
                  <a:uLnTx/>
                  <a:uFillTx/>
                  <a:latin typeface="HK Grotesk Bold"/>
                  <a:ea typeface="+mn-ea"/>
                  <a:cs typeface="+mn-cs"/>
                </a:rPr>
                <a:t>Índice de vulnerabilidade ambiental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3646" y="4492135"/>
              <a:ext cx="5424454" cy="17235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9FAFB"/>
                  </a:solidFill>
                  <a:effectLst/>
                  <a:uLnTx/>
                  <a:uFillTx/>
                  <a:latin typeface="Clear Sans Regular"/>
                  <a:ea typeface="+mn-ea"/>
                  <a:cs typeface="+mn-cs"/>
                </a:rPr>
                <a:t>Os pontos mais críticos quanto à vulnerabilidade ambiental nas áreas de mananciais são apontados no mapa.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endParaRPr>
            </a:p>
          </p:txBody>
        </p:sp>
      </p:grpSp>
      <p:pic>
        <p:nvPicPr>
          <p:cNvPr id="24" name="Imagem 23">
            <a:extLst>
              <a:ext uri="{FF2B5EF4-FFF2-40B4-BE49-F238E27FC236}">
                <a16:creationId xmlns:a16="http://schemas.microsoft.com/office/drawing/2014/main" id="{B38D876E-4905-4A33-B95A-AC35E43D9D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6172200"/>
            <a:ext cx="1775424" cy="685800"/>
          </a:xfrm>
          <a:prstGeom prst="rect">
            <a:avLst/>
          </a:prstGeom>
        </p:spPr>
      </p:pic>
      <p:pic>
        <p:nvPicPr>
          <p:cNvPr id="25" name="Imagem 24" descr="Ícone&#10;&#10;Descrição gerada automaticamente">
            <a:extLst>
              <a:ext uri="{FF2B5EF4-FFF2-40B4-BE49-F238E27FC236}">
                <a16:creationId xmlns:a16="http://schemas.microsoft.com/office/drawing/2014/main" id="{DE1F88B9-3C4D-485C-A70E-598E6AE7D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7" y="6269926"/>
            <a:ext cx="607569" cy="499873"/>
          </a:xfrm>
          <a:prstGeom prst="rect">
            <a:avLst/>
          </a:prstGeom>
        </p:spPr>
      </p:pic>
      <p:pic>
        <p:nvPicPr>
          <p:cNvPr id="9" name="Imagem 8" descr="Mapa&#10;&#10;Descrição gerada automaticamente">
            <a:extLst>
              <a:ext uri="{FF2B5EF4-FFF2-40B4-BE49-F238E27FC236}">
                <a16:creationId xmlns:a16="http://schemas.microsoft.com/office/drawing/2014/main" id="{923439CD-F4E7-4C57-AEDE-D755CA6823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151" y="3048"/>
            <a:ext cx="8656849" cy="6121752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0D7288E-6310-495B-BA00-1571EE67AB3F}"/>
              </a:ext>
            </a:extLst>
          </p:cNvPr>
          <p:cNvSpPr/>
          <p:nvPr/>
        </p:nvSpPr>
        <p:spPr>
          <a:xfrm>
            <a:off x="2561714" y="2067277"/>
            <a:ext cx="1524000" cy="5364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Jardim União, Jardim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Inamar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 e Eldorado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- Diadema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40EF1BE8-4835-4180-92CA-AD68EABA7D59}"/>
              </a:ext>
            </a:extLst>
          </p:cNvPr>
          <p:cNvSpPr/>
          <p:nvPr/>
        </p:nvSpPr>
        <p:spPr>
          <a:xfrm>
            <a:off x="8826479" y="3312349"/>
            <a:ext cx="1318225" cy="38038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Área comercial 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em Paranapiacaba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4A06EC79-82AF-474D-9841-02075D34DF9D}"/>
              </a:ext>
            </a:extLst>
          </p:cNvPr>
          <p:cNvSpPr/>
          <p:nvPr/>
        </p:nvSpPr>
        <p:spPr>
          <a:xfrm>
            <a:off x="9044975" y="1996369"/>
            <a:ext cx="1318225" cy="38038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Área industrial 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em Paranapiacaba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128E3AA2-0787-4DF1-BB0C-E5CF1E7B131B}"/>
              </a:ext>
            </a:extLst>
          </p:cNvPr>
          <p:cNvSpPr/>
          <p:nvPr/>
        </p:nvSpPr>
        <p:spPr>
          <a:xfrm>
            <a:off x="3429000" y="4580400"/>
            <a:ext cx="1221986" cy="2880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Região do Alvarenga - SBC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2D861905-756A-4CCD-9DA0-C7735A587203}"/>
              </a:ext>
            </a:extLst>
          </p:cNvPr>
          <p:cNvSpPr/>
          <p:nvPr/>
        </p:nvSpPr>
        <p:spPr>
          <a:xfrm>
            <a:off x="6457322" y="4810682"/>
            <a:ext cx="1630151" cy="3816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Riacho Grande e região “pós-balsa” - SBC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E49CD032-6576-41A6-BDC0-A843196311FD}"/>
              </a:ext>
            </a:extLst>
          </p:cNvPr>
          <p:cNvSpPr/>
          <p:nvPr/>
        </p:nvSpPr>
        <p:spPr>
          <a:xfrm>
            <a:off x="8305800" y="304800"/>
            <a:ext cx="1600200" cy="53774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Áreas pontuais em Mauá, Ribeirão Pires 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e Rio Grande da Serra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0D410D79-42F2-4911-995E-F9A8A3B84536}"/>
              </a:ext>
            </a:extLst>
          </p:cNvPr>
          <p:cNvCxnSpPr/>
          <p:nvPr/>
        </p:nvCxnSpPr>
        <p:spPr>
          <a:xfrm flipH="1" flipV="1">
            <a:off x="9067800" y="2971800"/>
            <a:ext cx="381000" cy="340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D8DAE6B2-61FE-4F5E-960C-6DE42010924F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8183351" y="2186562"/>
            <a:ext cx="861624" cy="491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6ECAFA75-1788-41FC-BD60-1CD556509FB3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6006254" y="3137024"/>
            <a:ext cx="1266144" cy="1673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A0C22B61-AFE6-47B6-81A4-090B9392E379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5355768" y="3821992"/>
            <a:ext cx="1101554" cy="1179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4EF1C963-DA1D-4BB3-8206-19D995AEDEAE}"/>
              </a:ext>
            </a:extLst>
          </p:cNvPr>
          <p:cNvCxnSpPr>
            <a:cxnSpLocks/>
          </p:cNvCxnSpPr>
          <p:nvPr/>
        </p:nvCxnSpPr>
        <p:spPr>
          <a:xfrm flipV="1">
            <a:off x="4151009" y="2971800"/>
            <a:ext cx="679542" cy="160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C40EBD33-E21D-43FB-9FAE-D3EC09659EDC}"/>
              </a:ext>
            </a:extLst>
          </p:cNvPr>
          <p:cNvCxnSpPr>
            <a:cxnSpLocks/>
          </p:cNvCxnSpPr>
          <p:nvPr/>
        </p:nvCxnSpPr>
        <p:spPr>
          <a:xfrm flipV="1">
            <a:off x="4083530" y="2062338"/>
            <a:ext cx="407250" cy="124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id="{754A01EA-E290-4002-8808-AB676DC04CA9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7620864" y="573673"/>
            <a:ext cx="684936" cy="340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C6A2C996-7437-4074-AC63-17E67C1EFF45}"/>
              </a:ext>
            </a:extLst>
          </p:cNvPr>
          <p:cNvCxnSpPr>
            <a:cxnSpLocks/>
          </p:cNvCxnSpPr>
          <p:nvPr/>
        </p:nvCxnSpPr>
        <p:spPr>
          <a:xfrm flipH="1">
            <a:off x="7543801" y="733200"/>
            <a:ext cx="762000" cy="1134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ector de Seta Reta 45">
            <a:extLst>
              <a:ext uri="{FF2B5EF4-FFF2-40B4-BE49-F238E27FC236}">
                <a16:creationId xmlns:a16="http://schemas.microsoft.com/office/drawing/2014/main" id="{BD95DCDD-1A4B-45A7-B448-A4D4177D0CD6}"/>
              </a:ext>
            </a:extLst>
          </p:cNvPr>
          <p:cNvCxnSpPr>
            <a:cxnSpLocks/>
          </p:cNvCxnSpPr>
          <p:nvPr/>
        </p:nvCxnSpPr>
        <p:spPr>
          <a:xfrm flipH="1">
            <a:off x="7795957" y="726073"/>
            <a:ext cx="662243" cy="1703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F27D7EA6-22A3-4C3A-8E4C-95088E78E0F3}"/>
              </a:ext>
            </a:extLst>
          </p:cNvPr>
          <p:cNvSpPr txBox="1"/>
          <p:nvPr/>
        </p:nvSpPr>
        <p:spPr>
          <a:xfrm>
            <a:off x="7604995" y="3927240"/>
            <a:ext cx="1842284" cy="50466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spcBef>
                <a:spcPct val="0"/>
              </a:spcBef>
              <a:defRPr sz="1000">
                <a:solidFill>
                  <a:srgbClr val="F9FAFB"/>
                </a:solidFill>
                <a:latin typeface="Clear Sans Regular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Jd. Miami, Recreio da Borda do Campo e Jd. Clube de Campo – Santo André</a:t>
            </a:r>
          </a:p>
        </p:txBody>
      </p:sp>
      <p:cxnSp>
        <p:nvCxnSpPr>
          <p:cNvPr id="58" name="Conector de Seta Reta 57">
            <a:extLst>
              <a:ext uri="{FF2B5EF4-FFF2-40B4-BE49-F238E27FC236}">
                <a16:creationId xmlns:a16="http://schemas.microsoft.com/office/drawing/2014/main" id="{2622FE33-A262-46A4-80F1-C61C2B46A972}"/>
              </a:ext>
            </a:extLst>
          </p:cNvPr>
          <p:cNvCxnSpPr>
            <a:cxnSpLocks/>
          </p:cNvCxnSpPr>
          <p:nvPr/>
        </p:nvCxnSpPr>
        <p:spPr>
          <a:xfrm flipH="1" flipV="1">
            <a:off x="6910729" y="2855906"/>
            <a:ext cx="816756" cy="1088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580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78A4066-7171-4EB4-87B2-1A1D878D7E1C}"/>
              </a:ext>
            </a:extLst>
          </p:cNvPr>
          <p:cNvCxnSpPr/>
          <p:nvPr/>
        </p:nvCxnSpPr>
        <p:spPr>
          <a:xfrm flipV="1">
            <a:off x="5334000" y="838200"/>
            <a:ext cx="3581400" cy="2895600"/>
          </a:xfrm>
          <a:prstGeom prst="line">
            <a:avLst/>
          </a:prstGeom>
          <a:ln>
            <a:solidFill>
              <a:srgbClr val="58585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722B720B-321F-4A6A-A12A-A4C1F4A3D03F}"/>
              </a:ext>
            </a:extLst>
          </p:cNvPr>
          <p:cNvCxnSpPr>
            <a:cxnSpLocks/>
          </p:cNvCxnSpPr>
          <p:nvPr/>
        </p:nvCxnSpPr>
        <p:spPr>
          <a:xfrm flipV="1">
            <a:off x="5486400" y="3200400"/>
            <a:ext cx="5867400" cy="685800"/>
          </a:xfrm>
          <a:prstGeom prst="line">
            <a:avLst/>
          </a:prstGeom>
          <a:ln>
            <a:solidFill>
              <a:srgbClr val="58585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8EAA54F3-DB49-4F32-A935-77EA8283AFD0}"/>
              </a:ext>
            </a:extLst>
          </p:cNvPr>
          <p:cNvCxnSpPr>
            <a:cxnSpLocks/>
          </p:cNvCxnSpPr>
          <p:nvPr/>
        </p:nvCxnSpPr>
        <p:spPr>
          <a:xfrm>
            <a:off x="5638800" y="4038600"/>
            <a:ext cx="2069924" cy="134060"/>
          </a:xfrm>
          <a:prstGeom prst="line">
            <a:avLst/>
          </a:prstGeom>
          <a:ln>
            <a:solidFill>
              <a:srgbClr val="58585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AutoShape 2"/>
          <p:cNvSpPr/>
          <p:nvPr/>
        </p:nvSpPr>
        <p:spPr>
          <a:xfrm>
            <a:off x="0" y="6121200"/>
            <a:ext cx="12192000" cy="736800"/>
          </a:xfrm>
          <a:prstGeom prst="rect">
            <a:avLst/>
          </a:prstGeom>
          <a:solidFill>
            <a:srgbClr val="016599"/>
          </a:solidFill>
        </p:spPr>
      </p: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2FE2FC3D-2937-4648-9E49-E96007555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24" y="5464070"/>
            <a:ext cx="607569" cy="499873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657CA9D0-E812-4C64-97F4-9FEFE2B0E4F3}"/>
              </a:ext>
            </a:extLst>
          </p:cNvPr>
          <p:cNvSpPr txBox="1"/>
          <p:nvPr/>
        </p:nvSpPr>
        <p:spPr>
          <a:xfrm>
            <a:off x="685800" y="533400"/>
            <a:ext cx="8991600" cy="800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006599"/>
                </a:solidFill>
                <a:effectLst/>
                <a:uLnTx/>
                <a:uFillTx/>
                <a:latin typeface="HK Grotesk Bold"/>
                <a:ea typeface="+mn-ea"/>
                <a:cs typeface="+mn-cs"/>
              </a:rPr>
              <a:t>Pesquisa de percepção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A9F898D-465B-4A65-98A1-F67F349AF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0"/>
            <a:ext cx="1775424" cy="6858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3002BB1-2F3A-426B-8908-B4AD458CD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7" b="4647"/>
          <a:stretch/>
        </p:blipFill>
        <p:spPr>
          <a:xfrm>
            <a:off x="9931048" y="1905000"/>
            <a:ext cx="2239616" cy="2708616"/>
          </a:xfrm>
          <a:custGeom>
            <a:avLst/>
            <a:gdLst/>
            <a:ahLst/>
            <a:cxnLst/>
            <a:rect l="l" t="t" r="r" b="b"/>
            <a:pathLst>
              <a:path w="2085425" h="2522136">
                <a:moveTo>
                  <a:pt x="1261068" y="0"/>
                </a:moveTo>
                <a:cubicBezTo>
                  <a:pt x="1565773" y="0"/>
                  <a:pt x="1845238" y="108068"/>
                  <a:pt x="2063225" y="287967"/>
                </a:cubicBezTo>
                <a:lnTo>
                  <a:pt x="2085425" y="308144"/>
                </a:lnTo>
                <a:lnTo>
                  <a:pt x="2085425" y="2213992"/>
                </a:lnTo>
                <a:lnTo>
                  <a:pt x="2063225" y="2234170"/>
                </a:lnTo>
                <a:cubicBezTo>
                  <a:pt x="1845238" y="2414068"/>
                  <a:pt x="1565773" y="2522136"/>
                  <a:pt x="1261068" y="2522136"/>
                </a:cubicBezTo>
                <a:cubicBezTo>
                  <a:pt x="564599" y="2522136"/>
                  <a:pt x="0" y="1957537"/>
                  <a:pt x="0" y="1261068"/>
                </a:cubicBezTo>
                <a:cubicBezTo>
                  <a:pt x="0" y="564599"/>
                  <a:pt x="564599" y="0"/>
                  <a:pt x="1261068" y="0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F903510-8F93-461D-83D1-82D4D93EB0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" t="7167" r="-286" b="17832"/>
          <a:stretch/>
        </p:blipFill>
        <p:spPr>
          <a:xfrm>
            <a:off x="6337130" y="2817209"/>
            <a:ext cx="3658050" cy="365805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m 14" descr="Mulher sentada em cadeira&#10;&#10;Descrição gerada automaticamente com confiança média">
            <a:extLst>
              <a:ext uri="{FF2B5EF4-FFF2-40B4-BE49-F238E27FC236}">
                <a16:creationId xmlns:a16="http://schemas.microsoft.com/office/drawing/2014/main" id="{2348C565-2F1A-4B81-B934-69F1F133A5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t="2318" r="-235" b="22685"/>
          <a:stretch/>
        </p:blipFill>
        <p:spPr>
          <a:xfrm>
            <a:off x="7552452" y="-304800"/>
            <a:ext cx="2835549" cy="28355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KoBoToolbox | Data Collection Tools for Challenging Environments">
            <a:extLst>
              <a:ext uri="{FF2B5EF4-FFF2-40B4-BE49-F238E27FC236}">
                <a16:creationId xmlns:a16="http://schemas.microsoft.com/office/drawing/2014/main" id="{23F6A3B1-05D2-4DF5-80DA-17582053E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19" y="3188820"/>
            <a:ext cx="4199610" cy="247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B35BB3FA-BF26-44A3-B7BA-C6C5D562BB4A}"/>
              </a:ext>
            </a:extLst>
          </p:cNvPr>
          <p:cNvSpPr txBox="1"/>
          <p:nvPr/>
        </p:nvSpPr>
        <p:spPr>
          <a:xfrm>
            <a:off x="297324" y="1551720"/>
            <a:ext cx="5634280" cy="2016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+mn-ea"/>
                <a:cs typeface="Clear Sans Regular" panose="020B0604020202020204" charset="0"/>
              </a:rPr>
              <a:t>GPS interno para georreferenciamento</a:t>
            </a:r>
          </a:p>
          <a:p>
            <a:pPr marL="742950" marR="0" lvl="1" indent="-285750" algn="just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5400040" algn="r"/>
              </a:tabLst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+mn-ea"/>
                <a:cs typeface="Clear Sans Regular" panose="020B0604020202020204" charset="0"/>
              </a:rPr>
              <a:t>Amostragem: 230 pessoas/município</a:t>
            </a:r>
          </a:p>
          <a:p>
            <a:pPr marL="742950" marR="0" lvl="1" indent="-285750" algn="just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5400040" algn="r"/>
              </a:tabLst>
              <a:defRPr/>
            </a:pPr>
            <a:r>
              <a:rPr lang="pt-BR" sz="1800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Margem de erro: 5,0%</a:t>
            </a:r>
          </a:p>
          <a:p>
            <a:pPr marL="742950" marR="0" lvl="1" indent="-285750" algn="just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5400040" algn="r"/>
              </a:tabLst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+mn-ea"/>
                <a:cs typeface="Clear Sans Regular" panose="020B0604020202020204" charset="0"/>
              </a:rPr>
              <a:t>Nível de confiança: 90,0%</a:t>
            </a:r>
          </a:p>
          <a:p>
            <a:pPr marL="1143000" marR="0" lvl="2" indent="-228600" algn="just" defTabSz="60953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>
                <a:tab pos="5400040" algn="r"/>
              </a:tabLst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lear Sans Regular" panose="020B0604020202020204" charset="0"/>
              <a:ea typeface="Arial" panose="020B0604020202020204" pitchFamily="34" charset="0"/>
              <a:cs typeface="Clear Sans Regular" panose="020B060402020202020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F3331CA-B259-0A19-FA21-841AA1621ED5}"/>
              </a:ext>
            </a:extLst>
          </p:cNvPr>
          <p:cNvSpPr txBox="1"/>
          <p:nvPr/>
        </p:nvSpPr>
        <p:spPr>
          <a:xfrm>
            <a:off x="1961934" y="5419777"/>
            <a:ext cx="3383789" cy="337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algn="just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5400040" algn="r"/>
              </a:tabLst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+mn-ea"/>
                <a:cs typeface="Clear Sans Regular" panose="020B0604020202020204" charset="0"/>
              </a:rPr>
              <a:t>Aplicativo para coleta: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+mn-ea"/>
                <a:cs typeface="Clear Sans Regular" panose="020B0604020202020204" charset="0"/>
              </a:rPr>
              <a:t>KoBoCollect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lear Sans Regular" panose="020B0604020202020204" charset="0"/>
              <a:ea typeface="+mn-ea"/>
              <a:cs typeface="Clear Sans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97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F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48" y="-49876"/>
            <a:ext cx="12192000" cy="6124800"/>
          </a:xfrm>
          <a:prstGeom prst="rect">
            <a:avLst/>
          </a:prstGeom>
          <a:solidFill>
            <a:srgbClr val="F0F2F6"/>
          </a:solidFill>
        </p:spPr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4FE87813-B2F8-46DB-AD35-A2EC723D3026}"/>
              </a:ext>
            </a:extLst>
          </p:cNvPr>
          <p:cNvCxnSpPr>
            <a:cxnSpLocks/>
          </p:cNvCxnSpPr>
          <p:nvPr/>
        </p:nvCxnSpPr>
        <p:spPr>
          <a:xfrm>
            <a:off x="3124200" y="4218432"/>
            <a:ext cx="3048000" cy="0"/>
          </a:xfrm>
          <a:prstGeom prst="line">
            <a:avLst/>
          </a:prstGeom>
          <a:ln>
            <a:solidFill>
              <a:srgbClr val="58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A96B53F8-71D0-4C3D-BF77-889C2A9A7F38}"/>
              </a:ext>
            </a:extLst>
          </p:cNvPr>
          <p:cNvCxnSpPr/>
          <p:nvPr/>
        </p:nvCxnSpPr>
        <p:spPr>
          <a:xfrm>
            <a:off x="2057400" y="4495800"/>
            <a:ext cx="4267200" cy="0"/>
          </a:xfrm>
          <a:prstGeom prst="line">
            <a:avLst/>
          </a:prstGeom>
          <a:ln>
            <a:solidFill>
              <a:srgbClr val="58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74DF36EB-93EC-47BA-A49E-6BA35B371D01}"/>
              </a:ext>
            </a:extLst>
          </p:cNvPr>
          <p:cNvCxnSpPr/>
          <p:nvPr/>
        </p:nvCxnSpPr>
        <p:spPr>
          <a:xfrm>
            <a:off x="2133600" y="4800600"/>
            <a:ext cx="4267200" cy="0"/>
          </a:xfrm>
          <a:prstGeom prst="line">
            <a:avLst/>
          </a:prstGeom>
          <a:ln>
            <a:solidFill>
              <a:srgbClr val="58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17C7C81D-AFCC-4032-96ED-EB253EAE0AB9}"/>
              </a:ext>
            </a:extLst>
          </p:cNvPr>
          <p:cNvCxnSpPr/>
          <p:nvPr/>
        </p:nvCxnSpPr>
        <p:spPr>
          <a:xfrm>
            <a:off x="1981200" y="5077968"/>
            <a:ext cx="4267200" cy="0"/>
          </a:xfrm>
          <a:prstGeom prst="line">
            <a:avLst/>
          </a:prstGeom>
          <a:ln>
            <a:solidFill>
              <a:srgbClr val="58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3B243448-53F5-4409-8E02-61FEBF26331F}"/>
              </a:ext>
            </a:extLst>
          </p:cNvPr>
          <p:cNvCxnSpPr/>
          <p:nvPr/>
        </p:nvCxnSpPr>
        <p:spPr>
          <a:xfrm>
            <a:off x="2209800" y="5361432"/>
            <a:ext cx="4267200" cy="0"/>
          </a:xfrm>
          <a:prstGeom prst="line">
            <a:avLst/>
          </a:prstGeom>
          <a:ln>
            <a:solidFill>
              <a:srgbClr val="58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4"/>
          <p:cNvSpPr txBox="1"/>
          <p:nvPr/>
        </p:nvSpPr>
        <p:spPr>
          <a:xfrm>
            <a:off x="685800" y="304800"/>
            <a:ext cx="10365504" cy="769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6599"/>
                </a:solidFill>
                <a:effectLst/>
                <a:uLnTx/>
                <a:uFillTx/>
                <a:latin typeface="HK Grotesk Bold"/>
                <a:ea typeface="+mn-ea"/>
                <a:cs typeface="+mn-cs"/>
              </a:rPr>
              <a:t>Percepção dos problemas ambientais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C1A5194-29F0-477B-8B3E-A8FC67D7B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37358" y="-34636"/>
            <a:ext cx="1775424" cy="685800"/>
          </a:xfrm>
          <a:prstGeom prst="rect">
            <a:avLst/>
          </a:prstGeom>
        </p:spPr>
      </p:pic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5F75EFF0-FDD5-4C7E-ADD6-5DFB16361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304" y="5228602"/>
            <a:ext cx="607569" cy="499873"/>
          </a:xfrm>
          <a:prstGeom prst="rect">
            <a:avLst/>
          </a:prstGeom>
        </p:spPr>
      </p:pic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FCC1C18D-7F90-47E4-9C98-A20AC254B012}"/>
              </a:ext>
            </a:extLst>
          </p:cNvPr>
          <p:cNvCxnSpPr>
            <a:cxnSpLocks/>
          </p:cNvCxnSpPr>
          <p:nvPr/>
        </p:nvCxnSpPr>
        <p:spPr>
          <a:xfrm>
            <a:off x="2514600" y="3922776"/>
            <a:ext cx="3581400" cy="0"/>
          </a:xfrm>
          <a:prstGeom prst="line">
            <a:avLst/>
          </a:prstGeom>
          <a:ln>
            <a:solidFill>
              <a:srgbClr val="58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D7F064F6-A417-40F3-BD6B-0371001A435A}"/>
              </a:ext>
            </a:extLst>
          </p:cNvPr>
          <p:cNvGraphicFramePr>
            <a:graphicFrameLocks noGrp="1"/>
          </p:cNvGraphicFramePr>
          <p:nvPr/>
        </p:nvGraphicFramePr>
        <p:xfrm>
          <a:off x="7543800" y="1324246"/>
          <a:ext cx="3962400" cy="1832040"/>
        </p:xfrm>
        <a:graphic>
          <a:graphicData uri="http://schemas.openxmlformats.org/drawingml/2006/table">
            <a:tbl>
              <a:tblPr firstRow="1" firstCol="1" lastRow="1" bandRow="1"/>
              <a:tblGrid>
                <a:gridCol w="2701319">
                  <a:extLst>
                    <a:ext uri="{9D8B030D-6E8A-4147-A177-3AD203B41FA5}">
                      <a16:colId xmlns:a16="http://schemas.microsoft.com/office/drawing/2014/main" val="2636760247"/>
                    </a:ext>
                  </a:extLst>
                </a:gridCol>
                <a:gridCol w="1261081">
                  <a:extLst>
                    <a:ext uri="{9D8B030D-6E8A-4147-A177-3AD203B41FA5}">
                      <a16:colId xmlns:a16="http://schemas.microsoft.com/office/drawing/2014/main" val="1696649905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Problema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 dos entrevistados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21766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Descarte inadequado de lixo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/>
                      <a:r>
                        <a:rPr lang="pt-B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48,0%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57275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Poluição sonora, poluição do ar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/>
                      <a:r>
                        <a:rPr lang="pt-B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36,5%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40562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Esgoto a céu aberto ou irregular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/>
                      <a:r>
                        <a:rPr lang="pt-B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29,6%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08851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Rio, açude, lago ou igarapé poluído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/>
                      <a:r>
                        <a:rPr lang="pt-B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27,5%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36300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Desmatamento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/>
                      <a:r>
                        <a:rPr lang="pt-B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22,6%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89642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Inundação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/>
                      <a:r>
                        <a:rPr lang="pt-B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16,1%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028344"/>
                  </a:ext>
                </a:extLst>
              </a:tr>
            </a:tbl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602992A1-11F8-40D5-97D0-EE957B082214}"/>
              </a:ext>
            </a:extLst>
          </p:cNvPr>
          <p:cNvGraphicFramePr/>
          <p:nvPr/>
        </p:nvGraphicFramePr>
        <p:xfrm>
          <a:off x="520935" y="3357600"/>
          <a:ext cx="5039995" cy="2431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328B80F5-DD71-4486-8815-5B8F655EBFF2}"/>
              </a:ext>
            </a:extLst>
          </p:cNvPr>
          <p:cNvGraphicFramePr/>
          <p:nvPr/>
        </p:nvGraphicFramePr>
        <p:xfrm>
          <a:off x="5776046" y="3357600"/>
          <a:ext cx="3671229" cy="24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E3FFECDD-184E-43EB-866E-B56128DDCB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5805"/>
          <a:stretch/>
        </p:blipFill>
        <p:spPr>
          <a:xfrm>
            <a:off x="9748883" y="4162425"/>
            <a:ext cx="606179" cy="3333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C6B3F59-19C7-43D7-AEC9-D71E6EDDF1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704"/>
          <a:stretch/>
        </p:blipFill>
        <p:spPr>
          <a:xfrm>
            <a:off x="9793212" y="4533292"/>
            <a:ext cx="607570" cy="33337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734A2FF-2769-45E7-A0DD-9D21B2A5D1EF}"/>
              </a:ext>
            </a:extLst>
          </p:cNvPr>
          <p:cNvSpPr txBox="1"/>
          <p:nvPr/>
        </p:nvSpPr>
        <p:spPr>
          <a:xfrm>
            <a:off x="304800" y="1888363"/>
            <a:ext cx="8389476" cy="1278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just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5400040" algn="r"/>
              </a:tabLst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+mn-ea"/>
                <a:cs typeface="Clear Sans Regular" panose="020B0604020202020204" charset="0"/>
              </a:rPr>
              <a:t>84%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+mn-ea"/>
                <a:cs typeface="Clear Sans Regular" panose="020B0604020202020204" charset="0"/>
              </a:rPr>
              <a:t>identificam ao menos um dos problemas citados</a:t>
            </a:r>
          </a:p>
          <a:p>
            <a:pPr marL="742950" marR="0" lvl="1" indent="-285750" algn="just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5400040" algn="r"/>
              </a:tabLst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+mn-ea"/>
                <a:cs typeface="Clear Sans Regular" panose="020B0604020202020204" charset="0"/>
              </a:rPr>
              <a:t>16%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+mn-ea"/>
                <a:cs typeface="Clear Sans Regular" panose="020B0604020202020204" charset="0"/>
              </a:rPr>
              <a:t>não identificam nenhum desses problema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lear Sans Regular" panose="020B0604020202020204" charset="0"/>
              <a:ea typeface="Arial" panose="020B0604020202020204" pitchFamily="34" charset="0"/>
              <a:cs typeface="Clear Sans Regular" panose="020B0604020202020204" charset="0"/>
            </a:endParaRPr>
          </a:p>
          <a:p>
            <a:pPr marL="1143000" marR="0" lvl="2" indent="-228600" algn="just" defTabSz="60953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>
                <a:tab pos="5400040" algn="r"/>
              </a:tabLst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lear Sans Regular" panose="020B0604020202020204" charset="0"/>
              <a:ea typeface="Arial" panose="020B0604020202020204" pitchFamily="34" charset="0"/>
              <a:cs typeface="Clear Sans Regular" panose="020B0604020202020204" charset="0"/>
            </a:endParaRPr>
          </a:p>
        </p:txBody>
      </p:sp>
      <p:pic>
        <p:nvPicPr>
          <p:cNvPr id="14" name="Gráfico 13" descr="Seta: Curva no sentido anti-horário com preenchimento sólido">
            <a:extLst>
              <a:ext uri="{FF2B5EF4-FFF2-40B4-BE49-F238E27FC236}">
                <a16:creationId xmlns:a16="http://schemas.microsoft.com/office/drawing/2014/main" id="{089E8549-EA66-49F7-81A4-62CCF2087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3995279" flipV="1">
            <a:off x="6431079" y="1378252"/>
            <a:ext cx="914400" cy="914400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7171E562-757A-4AD1-BF1B-A2022F650E15}"/>
              </a:ext>
            </a:extLst>
          </p:cNvPr>
          <p:cNvSpPr txBox="1"/>
          <p:nvPr/>
        </p:nvSpPr>
        <p:spPr>
          <a:xfrm>
            <a:off x="9703021" y="3885426"/>
            <a:ext cx="918841" cy="1277273"/>
          </a:xfrm>
          <a:prstGeom prst="rect">
            <a:avLst/>
          </a:prstGeom>
          <a:solidFill>
            <a:schemeClr val="bg1"/>
          </a:solidFill>
          <a:ln>
            <a:solidFill>
              <a:srgbClr val="58585A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LEGENDA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87082F6C-E39B-4A55-B2EE-11BE9909D2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435"/>
          <a:stretch/>
        </p:blipFill>
        <p:spPr>
          <a:xfrm>
            <a:off x="9823617" y="4379976"/>
            <a:ext cx="613741" cy="20955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078718DA-6DEC-4D6D-B2F3-C83562BB54E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749"/>
          <a:stretch/>
        </p:blipFill>
        <p:spPr>
          <a:xfrm>
            <a:off x="9852848" y="4746377"/>
            <a:ext cx="547934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79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" y="1"/>
            <a:ext cx="4648200" cy="6124799"/>
          </a:xfrm>
          <a:prstGeom prst="rect">
            <a:avLst/>
          </a:prstGeom>
          <a:solidFill>
            <a:srgbClr val="016599"/>
          </a:solidFill>
        </p:spPr>
      </p:sp>
      <p:grpSp>
        <p:nvGrpSpPr>
          <p:cNvPr id="13" name="Group 13"/>
          <p:cNvGrpSpPr/>
          <p:nvPr/>
        </p:nvGrpSpPr>
        <p:grpSpPr>
          <a:xfrm>
            <a:off x="488173" y="709387"/>
            <a:ext cx="2864628" cy="4734805"/>
            <a:chOff x="2" y="-9525"/>
            <a:chExt cx="5729256" cy="9469608"/>
          </a:xfrm>
        </p:grpSpPr>
        <p:sp>
          <p:nvSpPr>
            <p:cNvPr id="14" name="TextBox 14"/>
            <p:cNvSpPr txBox="1"/>
            <p:nvPr/>
          </p:nvSpPr>
          <p:spPr>
            <a:xfrm>
              <a:off x="2" y="-9525"/>
              <a:ext cx="5729256" cy="2585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>
                  <a:ln>
                    <a:noFill/>
                  </a:ln>
                  <a:solidFill>
                    <a:srgbClr val="F9FAFB"/>
                  </a:solidFill>
                  <a:effectLst/>
                  <a:uLnTx/>
                  <a:uFillTx/>
                  <a:latin typeface="HK Grotesk Bold"/>
                  <a:ea typeface="+mn-ea"/>
                  <a:cs typeface="+mn-cs"/>
                </a:rPr>
                <a:t>Autoavaliação do conhecimento ambiental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" y="5582100"/>
              <a:ext cx="5424454" cy="38779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9FAFB"/>
                  </a:solidFill>
                  <a:effectLst/>
                  <a:uLnTx/>
                  <a:uFillTx/>
                  <a:latin typeface="Clear Sans Regular"/>
                  <a:ea typeface="+mn-ea"/>
                  <a:cs typeface="+mn-cs"/>
                </a:rPr>
                <a:t>Em geral, a maior parte da população de todos os municípios considera seu conhecimento RAZOÁVEL</a:t>
              </a:r>
            </a:p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endParaRPr>
            </a:p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endParaRPr>
            </a:p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9FAFB"/>
                  </a:solidFill>
                  <a:effectLst/>
                  <a:uLnTx/>
                  <a:uFillTx/>
                  <a:latin typeface="Clear Sans Regular"/>
                  <a:ea typeface="+mn-ea"/>
                  <a:cs typeface="+mn-cs"/>
                </a:rPr>
                <a:t>Opção BOM mais significativa em São Bernardo do Campo do que nos outros municípios</a:t>
              </a:r>
            </a:p>
          </p:txBody>
        </p:sp>
      </p:grpSp>
      <p:pic>
        <p:nvPicPr>
          <p:cNvPr id="24" name="Imagem 23">
            <a:extLst>
              <a:ext uri="{FF2B5EF4-FFF2-40B4-BE49-F238E27FC236}">
                <a16:creationId xmlns:a16="http://schemas.microsoft.com/office/drawing/2014/main" id="{B38D876E-4905-4A33-B95A-AC35E43D9D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6172200"/>
            <a:ext cx="1775424" cy="685800"/>
          </a:xfrm>
          <a:prstGeom prst="rect">
            <a:avLst/>
          </a:prstGeom>
        </p:spPr>
      </p:pic>
      <p:pic>
        <p:nvPicPr>
          <p:cNvPr id="25" name="Imagem 24" descr="Ícone&#10;&#10;Descrição gerada automaticamente">
            <a:extLst>
              <a:ext uri="{FF2B5EF4-FFF2-40B4-BE49-F238E27FC236}">
                <a16:creationId xmlns:a16="http://schemas.microsoft.com/office/drawing/2014/main" id="{DE1F88B9-3C4D-485C-A70E-598E6AE7D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7" y="6269926"/>
            <a:ext cx="607569" cy="499873"/>
          </a:xfrm>
          <a:prstGeom prst="rect">
            <a:avLst/>
          </a:prstGeom>
        </p:spPr>
      </p:pic>
      <p:pic>
        <p:nvPicPr>
          <p:cNvPr id="11" name="Imagem 10" descr="Diagrama&#10;&#10;Descrição gerada automaticamente">
            <a:extLst>
              <a:ext uri="{FF2B5EF4-FFF2-40B4-BE49-F238E27FC236}">
                <a16:creationId xmlns:a16="http://schemas.microsoft.com/office/drawing/2014/main" id="{E80E48DC-28F2-4DF6-BF8A-54A61CAB98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642" y="0"/>
            <a:ext cx="8677166" cy="6132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9142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F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4636"/>
            <a:ext cx="12192000" cy="6124800"/>
          </a:xfrm>
          <a:prstGeom prst="rect">
            <a:avLst/>
          </a:prstGeom>
          <a:solidFill>
            <a:srgbClr val="F0F2F6"/>
          </a:solidFill>
        </p:spPr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C1A5194-29F0-477B-8B3E-A8FC67D7B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37358" y="-34636"/>
            <a:ext cx="1775424" cy="685800"/>
          </a:xfrm>
          <a:prstGeom prst="rect">
            <a:avLst/>
          </a:prstGeom>
        </p:spPr>
      </p:pic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5F75EFF0-FDD5-4C7E-ADD6-5DFB16361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304" y="5228602"/>
            <a:ext cx="607569" cy="49987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991CCE3-8829-4B9A-BDE2-9AAAD04AE5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" t="4671" r="30631" b="4779"/>
          <a:stretch/>
        </p:blipFill>
        <p:spPr bwMode="auto">
          <a:xfrm>
            <a:off x="39624" y="609330"/>
            <a:ext cx="5452813" cy="529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EB8982B-5320-4384-99E7-675333B01F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5" t="4167" r="5507" b="79365"/>
          <a:stretch/>
        </p:blipFill>
        <p:spPr bwMode="auto">
          <a:xfrm>
            <a:off x="3364994" y="4114800"/>
            <a:ext cx="2276856" cy="1188546"/>
          </a:xfrm>
          <a:prstGeom prst="rect">
            <a:avLst/>
          </a:prstGeom>
          <a:noFill/>
          <a:ln>
            <a:solidFill>
              <a:srgbClr val="58585A"/>
            </a:solidFill>
          </a:ln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E694500F-7F59-4F50-8397-C152A579D6FB}"/>
              </a:ext>
            </a:extLst>
          </p:cNvPr>
          <p:cNvSpPr txBox="1"/>
          <p:nvPr/>
        </p:nvSpPr>
        <p:spPr>
          <a:xfrm>
            <a:off x="4724400" y="836864"/>
            <a:ext cx="7391400" cy="738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6599"/>
                </a:solidFill>
                <a:effectLst/>
                <a:uLnTx/>
                <a:uFillTx/>
                <a:latin typeface="HK Grotesk Bold"/>
                <a:ea typeface="+mn-ea"/>
                <a:cs typeface="+mn-cs"/>
              </a:rPr>
              <a:t>Conhecimento sobre Área de Manancial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B8A738B-175F-48DF-970D-949DB55B0C0F}"/>
              </a:ext>
            </a:extLst>
          </p:cNvPr>
          <p:cNvSpPr txBox="1"/>
          <p:nvPr/>
        </p:nvSpPr>
        <p:spPr>
          <a:xfrm>
            <a:off x="5410200" y="1882032"/>
            <a:ext cx="6438900" cy="2909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just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9088" algn="r"/>
              </a:tabLst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+mn-ea"/>
                <a:cs typeface="Clear Sans Regular" panose="020B0604020202020204" charset="0"/>
              </a:rPr>
              <a:t>Você já ouviu falar sobre Área de Proteção de Manancial?</a:t>
            </a:r>
          </a:p>
          <a:p>
            <a:pPr marL="0" marR="0" lvl="1" indent="0" algn="just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9088" algn="r"/>
              </a:tabLst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lear Sans Regular" panose="020B0604020202020204" charset="0"/>
              <a:ea typeface="+mn-ea"/>
              <a:cs typeface="Clear Sans Regular" panose="020B0604020202020204" charset="0"/>
            </a:endParaRPr>
          </a:p>
          <a:p>
            <a:pPr marL="804863" marR="0" lvl="1" indent="-265113" algn="just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5400040" algn="r"/>
              </a:tabLst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Mais de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70%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da população de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Santo André, São Bernardo, Ribeirão Pires e Rio Grande da Serra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já ouviu falar</a:t>
            </a:r>
          </a:p>
          <a:p>
            <a:pPr marL="804863" marR="0" lvl="1" indent="-265113" algn="just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5400040" algn="r"/>
              </a:tabLst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Maior fração de pessoas afirmam não terem ouvido falar nos municípios com menor parte de seus territórios inclusos em áreas de mananciais: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Mauá e Diadema</a:t>
            </a:r>
          </a:p>
          <a:p>
            <a:pPr marL="1143000" marR="0" lvl="2" indent="-228600" algn="just" defTabSz="60953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>
                <a:tab pos="5400040" algn="r"/>
              </a:tabLst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lear Sans Regular" panose="020B0604020202020204" charset="0"/>
              <a:ea typeface="Arial" panose="020B0604020202020204" pitchFamily="34" charset="0"/>
              <a:cs typeface="Clear Sans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471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" y="1"/>
            <a:ext cx="4648200" cy="6124799"/>
          </a:xfrm>
          <a:prstGeom prst="rect">
            <a:avLst/>
          </a:prstGeom>
          <a:solidFill>
            <a:srgbClr val="016599"/>
          </a:solidFill>
        </p:spPr>
      </p:sp>
      <p:grpSp>
        <p:nvGrpSpPr>
          <p:cNvPr id="13" name="Group 13"/>
          <p:cNvGrpSpPr/>
          <p:nvPr/>
        </p:nvGrpSpPr>
        <p:grpSpPr>
          <a:xfrm>
            <a:off x="488173" y="709387"/>
            <a:ext cx="2864628" cy="4950249"/>
            <a:chOff x="2" y="-9525"/>
            <a:chExt cx="5729256" cy="9900496"/>
          </a:xfrm>
        </p:grpSpPr>
        <p:sp>
          <p:nvSpPr>
            <p:cNvPr id="14" name="TextBox 14"/>
            <p:cNvSpPr txBox="1"/>
            <p:nvPr/>
          </p:nvSpPr>
          <p:spPr>
            <a:xfrm>
              <a:off x="2" y="-9525"/>
              <a:ext cx="5729256" cy="34470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>
                  <a:ln>
                    <a:noFill/>
                  </a:ln>
                  <a:solidFill>
                    <a:srgbClr val="F9FAFB"/>
                  </a:solidFill>
                  <a:effectLst/>
                  <a:uLnTx/>
                  <a:uFillTx/>
                  <a:latin typeface="HK Grotesk Bold"/>
                  <a:ea typeface="+mn-ea"/>
                  <a:cs typeface="+mn-cs"/>
                </a:rPr>
                <a:t>Conhecimento se o próprio bairro está em área de mananciais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" y="5582100"/>
              <a:ext cx="5424454" cy="43088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9FAFB"/>
                  </a:solidFill>
                  <a:effectLst/>
                  <a:uLnTx/>
                  <a:uFillTx/>
                  <a:latin typeface="Clear Sans Regular"/>
                  <a:ea typeface="+mn-ea"/>
                  <a:cs typeface="+mn-cs"/>
                </a:rPr>
                <a:t>Em Santo André e São Bernardo, a maior parte sabe que o bairro está em APRM (tendência se inverte no Pq. Andreense e no Alvarenga)</a:t>
              </a:r>
            </a:p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endParaRPr>
            </a:p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9FAFB"/>
                  </a:solidFill>
                  <a:effectLst/>
                  <a:uLnTx/>
                  <a:uFillTx/>
                  <a:latin typeface="Clear Sans Regular"/>
                  <a:ea typeface="+mn-ea"/>
                  <a:cs typeface="+mn-cs"/>
                </a:rPr>
                <a:t>Nas demais localidades, muitos não sabem ou acham que não moram em área de proteção de manancial.</a:t>
              </a:r>
            </a:p>
          </p:txBody>
        </p:sp>
      </p:grpSp>
      <p:pic>
        <p:nvPicPr>
          <p:cNvPr id="24" name="Imagem 23">
            <a:extLst>
              <a:ext uri="{FF2B5EF4-FFF2-40B4-BE49-F238E27FC236}">
                <a16:creationId xmlns:a16="http://schemas.microsoft.com/office/drawing/2014/main" id="{B38D876E-4905-4A33-B95A-AC35E43D9D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6172200"/>
            <a:ext cx="1775424" cy="685800"/>
          </a:xfrm>
          <a:prstGeom prst="rect">
            <a:avLst/>
          </a:prstGeom>
        </p:spPr>
      </p:pic>
      <p:pic>
        <p:nvPicPr>
          <p:cNvPr id="25" name="Imagem 24" descr="Ícone&#10;&#10;Descrição gerada automaticamente">
            <a:extLst>
              <a:ext uri="{FF2B5EF4-FFF2-40B4-BE49-F238E27FC236}">
                <a16:creationId xmlns:a16="http://schemas.microsoft.com/office/drawing/2014/main" id="{DE1F88B9-3C4D-485C-A70E-598E6AE7D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7" y="6269926"/>
            <a:ext cx="607569" cy="49987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2CDAFC2-43BF-4893-A805-4BFA198968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641" y="133"/>
            <a:ext cx="8689358" cy="614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1923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F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6124800"/>
          </a:xfrm>
          <a:prstGeom prst="rect">
            <a:avLst/>
          </a:prstGeom>
          <a:solidFill>
            <a:srgbClr val="F0F2F6"/>
          </a:solidFill>
        </p:spPr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C1A5194-29F0-477B-8B3E-A8FC67D7B3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37358" y="-34636"/>
            <a:ext cx="1775424" cy="685800"/>
          </a:xfrm>
          <a:prstGeom prst="rect">
            <a:avLst/>
          </a:prstGeom>
        </p:spPr>
      </p:pic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5F75EFF0-FDD5-4C7E-ADD6-5DFB16361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304" y="5228602"/>
            <a:ext cx="607569" cy="499873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E694500F-7F59-4F50-8397-C152A579D6FB}"/>
              </a:ext>
            </a:extLst>
          </p:cNvPr>
          <p:cNvSpPr txBox="1"/>
          <p:nvPr/>
        </p:nvSpPr>
        <p:spPr>
          <a:xfrm>
            <a:off x="4724400" y="836864"/>
            <a:ext cx="7391400" cy="738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6599"/>
                </a:solidFill>
                <a:effectLst/>
                <a:uLnTx/>
                <a:uFillTx/>
                <a:latin typeface="HK Grotesk Bold"/>
                <a:ea typeface="+mn-ea"/>
                <a:cs typeface="+mn-cs"/>
              </a:rPr>
              <a:t>Percepção sobre Área de Manancial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B8A738B-175F-48DF-970D-949DB55B0C0F}"/>
              </a:ext>
            </a:extLst>
          </p:cNvPr>
          <p:cNvSpPr txBox="1"/>
          <p:nvPr/>
        </p:nvSpPr>
        <p:spPr>
          <a:xfrm>
            <a:off x="5410200" y="1882032"/>
            <a:ext cx="6438900" cy="2973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just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9088" algn="r"/>
              </a:tabLst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+mn-ea"/>
                <a:cs typeface="Clear Sans Regular" panose="020B0604020202020204" charset="0"/>
              </a:rPr>
              <a:t>Na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sua opinião, é positivo para o bairro ser considerado/ estar em área de proteção de manancial?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lear Sans Regular" panose="020B0604020202020204" charset="0"/>
              <a:ea typeface="+mn-ea"/>
              <a:cs typeface="Clear Sans Regular" panose="020B0604020202020204" charset="0"/>
            </a:endParaRPr>
          </a:p>
          <a:p>
            <a:pPr marL="0" marR="0" lvl="1" indent="0" algn="just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9088" algn="r"/>
              </a:tabLst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lear Sans Regular" panose="020B0604020202020204" charset="0"/>
              <a:ea typeface="+mn-ea"/>
              <a:cs typeface="Clear Sans Regular" panose="020B0604020202020204" charset="0"/>
            </a:endParaRPr>
          </a:p>
          <a:p>
            <a:pPr marL="804863" marR="0" lvl="1" indent="-265113" algn="just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5400040" algn="r"/>
              </a:tabLst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Não consideram positivo para o bairro: maior destaque em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Rio Grande da Serra, Mauá, Diadema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. Essa fração cresce conforme estamos mais próximos à mancha urbana</a:t>
            </a:r>
          </a:p>
          <a:p>
            <a:pPr marL="804863" marR="0" lvl="1" indent="-265113" algn="just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5400040" algn="r"/>
              </a:tabLst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Maior % de percepção positiva em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Santo André e São Bernardo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(nas áreas mais próximas à represa)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CDC11E9-D880-4841-81F2-C889DD6566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4531" r="30196" b="4372"/>
          <a:stretch/>
        </p:blipFill>
        <p:spPr bwMode="auto">
          <a:xfrm>
            <a:off x="24383" y="609600"/>
            <a:ext cx="5508365" cy="5292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3A89834-EB74-4EDA-B1B4-75953AA922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3" t="3999" r="3566" b="77387"/>
          <a:stretch/>
        </p:blipFill>
        <p:spPr bwMode="auto">
          <a:xfrm>
            <a:off x="3352800" y="4010557"/>
            <a:ext cx="2350007" cy="1268717"/>
          </a:xfrm>
          <a:prstGeom prst="rect">
            <a:avLst/>
          </a:prstGeom>
          <a:noFill/>
          <a:ln>
            <a:solidFill>
              <a:srgbClr val="58585A"/>
            </a:solidFill>
          </a:ln>
        </p:spPr>
      </p:pic>
    </p:spTree>
    <p:extLst>
      <p:ext uri="{BB962C8B-B14F-4D97-AF65-F5344CB8AC3E}">
        <p14:creationId xmlns:p14="http://schemas.microsoft.com/office/powerpoint/2010/main" val="4254444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6125029"/>
          </a:xfrm>
          <a:prstGeom prst="rect">
            <a:avLst/>
          </a:prstGeom>
          <a:solidFill>
            <a:srgbClr val="016599"/>
          </a:solidFill>
          <a:ln>
            <a:solidFill>
              <a:schemeClr val="accent1"/>
            </a:solidFill>
          </a:ln>
        </p:spPr>
      </p:sp>
      <p:grpSp>
        <p:nvGrpSpPr>
          <p:cNvPr id="3" name="Group 3"/>
          <p:cNvGrpSpPr/>
          <p:nvPr/>
        </p:nvGrpSpPr>
        <p:grpSpPr>
          <a:xfrm>
            <a:off x="685800" y="681038"/>
            <a:ext cx="3517291" cy="1641475"/>
            <a:chOff x="0" y="-9525"/>
            <a:chExt cx="7034581" cy="3282950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7034581" cy="328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00"/>
                </a:lnSpc>
              </a:pPr>
              <a:r>
                <a:rPr lang="pt-BR" sz="5334" dirty="0">
                  <a:solidFill>
                    <a:srgbClr val="F9FAFB"/>
                  </a:solidFill>
                  <a:latin typeface="HK Grotesk Bold"/>
                </a:rPr>
                <a:t>Objetivo geral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734339"/>
              <a:ext cx="7034581" cy="570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26"/>
                </a:lnSpc>
                <a:spcBef>
                  <a:spcPct val="0"/>
                </a:spcBef>
              </a:pPr>
              <a:endParaRPr lang="en-US" sz="1733" dirty="0">
                <a:solidFill>
                  <a:srgbClr val="F9FAFB"/>
                </a:solidFill>
                <a:latin typeface="Clear Sans Regular"/>
              </a:endParaRPr>
            </a:p>
          </p:txBody>
        </p:sp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id="{BF0A53A8-3590-4E49-A3CC-A4650D2264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23833" y="6176963"/>
            <a:ext cx="1775424" cy="685800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B3069FD7-57E5-4FBB-91FE-434C735F8141}"/>
              </a:ext>
            </a:extLst>
          </p:cNvPr>
          <p:cNvSpPr txBox="1"/>
          <p:nvPr/>
        </p:nvSpPr>
        <p:spPr>
          <a:xfrm>
            <a:off x="4920495" y="681038"/>
            <a:ext cx="6629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endParaRPr lang="pt-BR" sz="4000" dirty="0">
              <a:solidFill>
                <a:schemeClr val="bg1"/>
              </a:solidFill>
              <a:latin typeface="HK Grotesk Bold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B8925D12-C9BA-4053-A148-D5722AD2829D}"/>
              </a:ext>
            </a:extLst>
          </p:cNvPr>
          <p:cNvSpPr txBox="1"/>
          <p:nvPr/>
        </p:nvSpPr>
        <p:spPr>
          <a:xfrm>
            <a:off x="3886200" y="2819400"/>
            <a:ext cx="7315200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200"/>
              </a:lnSpc>
              <a:spcBef>
                <a:spcPct val="0"/>
              </a:spcBef>
            </a:pPr>
            <a:r>
              <a:rPr lang="pt-BR" sz="2800" dirty="0">
                <a:solidFill>
                  <a:schemeClr val="bg1"/>
                </a:solidFill>
                <a:latin typeface="Clear Sans Regular"/>
              </a:rPr>
              <a:t>Gerar reconhecimento da importância da área de manancial pela população a fim de contribuir para a proteção e recuperação das áreas de mananciais nos municípios do Grande ABC.</a:t>
            </a:r>
          </a:p>
        </p:txBody>
      </p:sp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2B7F31DD-CF52-40B1-AC38-7A1D2FCB5A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7" y="6269926"/>
            <a:ext cx="607569" cy="49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62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F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49876"/>
            <a:ext cx="12192000" cy="6124800"/>
          </a:xfrm>
          <a:prstGeom prst="rect">
            <a:avLst/>
          </a:prstGeom>
          <a:solidFill>
            <a:srgbClr val="F0F2F6"/>
          </a:solidFill>
        </p:spPr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3621213-0FE4-41A5-A722-BC8A1A517734}"/>
              </a:ext>
            </a:extLst>
          </p:cNvPr>
          <p:cNvSpPr txBox="1"/>
          <p:nvPr/>
        </p:nvSpPr>
        <p:spPr>
          <a:xfrm>
            <a:off x="10332166" y="2814099"/>
            <a:ext cx="1438275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LEGENDA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5800" y="533400"/>
            <a:ext cx="10365504" cy="753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6599"/>
                </a:solidFill>
                <a:effectLst/>
                <a:uLnTx/>
                <a:uFillTx/>
                <a:latin typeface="HK Grotesk Bold"/>
                <a:ea typeface="+mn-ea"/>
                <a:cs typeface="+mn-cs"/>
              </a:rPr>
              <a:t>É possível morar e preservar o meio ambiente?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C1A5194-29F0-477B-8B3E-A8FC67D7B3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37358" y="-34636"/>
            <a:ext cx="1775424" cy="685800"/>
          </a:xfrm>
          <a:prstGeom prst="rect">
            <a:avLst/>
          </a:prstGeom>
        </p:spPr>
      </p:pic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5F75EFF0-FDD5-4C7E-ADD6-5DFB16361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304" y="5228602"/>
            <a:ext cx="607569" cy="499873"/>
          </a:xfrm>
          <a:prstGeom prst="rect">
            <a:avLst/>
          </a:prstGeom>
        </p:spPr>
      </p:pic>
      <p:graphicFrame>
        <p:nvGraphicFramePr>
          <p:cNvPr id="10" name="Chart 55">
            <a:extLst>
              <a:ext uri="{FF2B5EF4-FFF2-40B4-BE49-F238E27FC236}">
                <a16:creationId xmlns:a16="http://schemas.microsoft.com/office/drawing/2014/main" id="{A6997DCA-DE5B-49B8-A194-436F19514EB1}"/>
              </a:ext>
            </a:extLst>
          </p:cNvPr>
          <p:cNvGraphicFramePr/>
          <p:nvPr/>
        </p:nvGraphicFramePr>
        <p:xfrm>
          <a:off x="736092" y="1348665"/>
          <a:ext cx="9500889" cy="4160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B61B9739-50D7-4C14-8A6B-AF9191D889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2" r="3961"/>
          <a:stretch/>
        </p:blipFill>
        <p:spPr>
          <a:xfrm>
            <a:off x="10369297" y="3124200"/>
            <a:ext cx="1344168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30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F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49876"/>
            <a:ext cx="12192000" cy="6124800"/>
          </a:xfrm>
          <a:prstGeom prst="rect">
            <a:avLst/>
          </a:prstGeom>
          <a:solidFill>
            <a:srgbClr val="F0F2F6"/>
          </a:solidFill>
        </p:spPr>
      </p:sp>
      <p:sp>
        <p:nvSpPr>
          <p:cNvPr id="4" name="TextBox 4"/>
          <p:cNvSpPr txBox="1"/>
          <p:nvPr/>
        </p:nvSpPr>
        <p:spPr>
          <a:xfrm>
            <a:off x="685800" y="533400"/>
            <a:ext cx="10365504" cy="1590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6599"/>
                </a:solidFill>
                <a:effectLst/>
                <a:uLnTx/>
                <a:uFillTx/>
                <a:latin typeface="HK Grotesk Bold"/>
                <a:ea typeface="+mn-ea"/>
                <a:cs typeface="+mn-cs"/>
              </a:rPr>
              <a:t>Principal tema relacionado ao meio ambiente</a:t>
            </a:r>
          </a:p>
          <a:p>
            <a:pPr marL="0" marR="0" lvl="0" indent="0" algn="l" defTabSz="609539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6599"/>
              </a:solidFill>
              <a:effectLst/>
              <a:uLnTx/>
              <a:uFillTx/>
              <a:latin typeface="HK Grotesk Bold"/>
              <a:ea typeface="+mn-ea"/>
              <a:cs typeface="+mn-cs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C1A5194-29F0-477B-8B3E-A8FC67D7B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37358" y="-34636"/>
            <a:ext cx="1775424" cy="685800"/>
          </a:xfrm>
          <a:prstGeom prst="rect">
            <a:avLst/>
          </a:prstGeom>
        </p:spPr>
      </p:pic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5F75EFF0-FDD5-4C7E-ADD6-5DFB16361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304" y="5228602"/>
            <a:ext cx="607569" cy="499873"/>
          </a:xfrm>
          <a:prstGeom prst="rect">
            <a:avLst/>
          </a:prstGeom>
        </p:spPr>
      </p:pic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2B5580D4-971A-46CD-985F-AF2B4015B11C}"/>
              </a:ext>
            </a:extLst>
          </p:cNvPr>
          <p:cNvGraphicFramePr/>
          <p:nvPr/>
        </p:nvGraphicFramePr>
        <p:xfrm>
          <a:off x="-685800" y="1306962"/>
          <a:ext cx="8692425" cy="4495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3F03B609-96AC-4B2B-BAC3-852352DFD705}"/>
              </a:ext>
            </a:extLst>
          </p:cNvPr>
          <p:cNvSpPr txBox="1"/>
          <p:nvPr/>
        </p:nvSpPr>
        <p:spPr>
          <a:xfrm>
            <a:off x="7232953" y="1857345"/>
            <a:ext cx="4122135" cy="3333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marR="0" lvl="1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0040" algn="r"/>
              </a:tabLst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“Educação ambiental” + “Conservação/ preservação” = cerca de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75%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 das respostas</a:t>
            </a:r>
          </a:p>
          <a:p>
            <a:pPr marL="92075" marR="0" lvl="1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0040" algn="r"/>
              </a:tabLst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lear Sans Regular" panose="020B0604020202020204" charset="0"/>
              <a:ea typeface="Arial" panose="020B0604020202020204" pitchFamily="34" charset="0"/>
              <a:cs typeface="Clear Sans Regular" panose="020B0604020202020204" charset="0"/>
            </a:endParaRPr>
          </a:p>
          <a:p>
            <a:pPr marL="92075" marR="0" lvl="1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0040" algn="r"/>
              </a:tabLst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Temas relacionados a aspectos negativos da gestão ambiental como infrações, multas e restrições correspondem a menos de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12%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 dos resultados.</a:t>
            </a:r>
          </a:p>
          <a:p>
            <a:pPr marL="804863" marR="0" lvl="1" indent="-265113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5400040" algn="r"/>
              </a:tabLst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lear Sans Regular" panose="020B0604020202020204" charset="0"/>
              <a:ea typeface="Arial" panose="020B0604020202020204" pitchFamily="34" charset="0"/>
              <a:cs typeface="Clear Sans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600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6125029"/>
          </a:xfrm>
          <a:prstGeom prst="rect">
            <a:avLst/>
          </a:prstGeom>
          <a:solidFill>
            <a:srgbClr val="016599"/>
          </a:solidFill>
          <a:ln>
            <a:solidFill>
              <a:schemeClr val="accent1"/>
            </a:solidFill>
          </a:ln>
        </p:spPr>
      </p:sp>
      <p:grpSp>
        <p:nvGrpSpPr>
          <p:cNvPr id="3" name="Group 3"/>
          <p:cNvGrpSpPr/>
          <p:nvPr/>
        </p:nvGrpSpPr>
        <p:grpSpPr>
          <a:xfrm>
            <a:off x="624266" y="532312"/>
            <a:ext cx="6309933" cy="1305736"/>
            <a:chOff x="-123068" y="-306977"/>
            <a:chExt cx="12619864" cy="2611472"/>
          </a:xfrm>
        </p:grpSpPr>
        <p:sp>
          <p:nvSpPr>
            <p:cNvPr id="4" name="TextBox 4"/>
            <p:cNvSpPr txBox="1"/>
            <p:nvPr/>
          </p:nvSpPr>
          <p:spPr>
            <a:xfrm>
              <a:off x="-123068" y="-306977"/>
              <a:ext cx="12619864" cy="15386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539" rtl="0" eaLnBrk="1" fontAlgn="auto" latinLnBrk="0" hangingPunct="1">
                <a:lnSpc>
                  <a:spcPts val="6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9FAFB"/>
                  </a:solidFill>
                  <a:effectLst/>
                  <a:uLnTx/>
                  <a:uFillTx/>
                  <a:latin typeface="HK Grotesk Bold"/>
                  <a:ea typeface="+mn-ea"/>
                  <a:cs typeface="+mn-cs"/>
                </a:rPr>
                <a:t>Sugestões da população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734339"/>
              <a:ext cx="7034581" cy="570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539" rtl="0" eaLnBrk="1" fontAlgn="auto" latinLnBrk="0" hangingPunct="1">
                <a:lnSpc>
                  <a:spcPts val="242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endParaRPr>
            </a:p>
          </p:txBody>
        </p:sp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id="{BF0A53A8-3590-4E49-A3CC-A4650D2264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23833" y="6176963"/>
            <a:ext cx="1775424" cy="685800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B3069FD7-57E5-4FBB-91FE-434C735F8141}"/>
              </a:ext>
            </a:extLst>
          </p:cNvPr>
          <p:cNvSpPr txBox="1"/>
          <p:nvPr/>
        </p:nvSpPr>
        <p:spPr>
          <a:xfrm>
            <a:off x="4920495" y="681038"/>
            <a:ext cx="6629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609539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K Grotesk Bold"/>
              <a:ea typeface="+mn-ea"/>
              <a:cs typeface="+mn-cs"/>
            </a:endParaRPr>
          </a:p>
        </p:txBody>
      </p:sp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2B7F31DD-CF52-40B1-AC38-7A1D2FCB5A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7" y="6269926"/>
            <a:ext cx="607569" cy="499873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7E45C287-94A0-4293-9D0C-4B6C5A149915}"/>
              </a:ext>
            </a:extLst>
          </p:cNvPr>
          <p:cNvGrpSpPr>
            <a:grpSpLocks noChangeAspect="1"/>
          </p:cNvGrpSpPr>
          <p:nvPr/>
        </p:nvGrpSpPr>
        <p:grpSpPr>
          <a:xfrm>
            <a:off x="2362200" y="1296591"/>
            <a:ext cx="7467600" cy="4312521"/>
            <a:chOff x="1905000" y="903265"/>
            <a:chExt cx="8153400" cy="4708569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6534C7FA-4D72-43B5-A8B9-B82C38A9B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7" t="26361" r="3592" b="26693"/>
            <a:stretch/>
          </p:blipFill>
          <p:spPr bwMode="auto">
            <a:xfrm>
              <a:off x="1905000" y="1524000"/>
              <a:ext cx="8153400" cy="4087834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riângulo isósceles 10">
              <a:extLst>
                <a:ext uri="{FF2B5EF4-FFF2-40B4-BE49-F238E27FC236}">
                  <a16:creationId xmlns:a16="http://schemas.microsoft.com/office/drawing/2014/main" id="{C1719564-C7B2-47DD-A20D-2B2C09048247}"/>
                </a:ext>
              </a:extLst>
            </p:cNvPr>
            <p:cNvSpPr/>
            <p:nvPr/>
          </p:nvSpPr>
          <p:spPr>
            <a:xfrm rot="18929552">
              <a:off x="6301042" y="903265"/>
              <a:ext cx="609600" cy="685800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404EC317-F56A-4C9D-8467-3A2313573471}"/>
                </a:ext>
              </a:extLst>
            </p:cNvPr>
            <p:cNvSpPr/>
            <p:nvPr/>
          </p:nvSpPr>
          <p:spPr>
            <a:xfrm rot="1475271">
              <a:off x="6737445" y="1360513"/>
              <a:ext cx="869741" cy="5064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6692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F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6172200"/>
          </a:xfrm>
          <a:prstGeom prst="rect">
            <a:avLst/>
          </a:prstGeom>
          <a:solidFill>
            <a:srgbClr val="F0F2F6"/>
          </a:solidFill>
        </p:spPr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3EA97292-4DE4-4461-8AEE-B74CF3D38CDF}"/>
              </a:ext>
            </a:extLst>
          </p:cNvPr>
          <p:cNvSpPr/>
          <p:nvPr/>
        </p:nvSpPr>
        <p:spPr>
          <a:xfrm>
            <a:off x="884744" y="3638042"/>
            <a:ext cx="2521523" cy="2168154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273540" y="1626284"/>
            <a:ext cx="5148606" cy="1505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16599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Em locais caracterizados por </a:t>
            </a:r>
          </a:p>
          <a:p>
            <a:pPr marL="0" marR="0" lvl="0" indent="0" algn="r" defTabSz="60963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16599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desigualdades sociais, é pertinente</a:t>
            </a:r>
          </a:p>
          <a:p>
            <a:pPr marL="0" marR="0" lvl="0" indent="0" algn="r" defTabSz="60963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16599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integrar as dimensões social e ambiental </a:t>
            </a:r>
          </a:p>
          <a:p>
            <a:pPr marL="0" marR="0" lvl="0" indent="0" algn="r" defTabSz="60963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16599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na análise da vulnerabilidade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16599"/>
              </a:solidFill>
              <a:effectLst/>
              <a:uLnTx/>
              <a:uFillTx/>
              <a:latin typeface="Clear Sans Regular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883071" y="76200"/>
            <a:ext cx="10572069" cy="5543042"/>
            <a:chOff x="-7893077" y="-2230529"/>
            <a:chExt cx="15548292" cy="11086085"/>
          </a:xfrm>
        </p:grpSpPr>
        <p:sp>
          <p:nvSpPr>
            <p:cNvPr id="7" name="TextBox 7"/>
            <p:cNvSpPr txBox="1"/>
            <p:nvPr/>
          </p:nvSpPr>
          <p:spPr>
            <a:xfrm>
              <a:off x="-7893077" y="5350356"/>
              <a:ext cx="3710852" cy="15618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K Grotesk Bold"/>
                  <a:ea typeface="+mn-ea"/>
                  <a:cs typeface="+mn-cs"/>
                </a:rPr>
                <a:t>Dimensão ambiental</a:t>
              </a:r>
              <a:endParaRPr kumimoji="0" lang="pt-BR" sz="40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K Grotesk Bold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7893076" y="7075196"/>
              <a:ext cx="3710853" cy="17803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242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lear Sans Regular"/>
                  <a:ea typeface="+mn-ea"/>
                  <a:cs typeface="+mn-cs"/>
                </a:rPr>
                <a:t>Índice de Vulnerabilidade </a:t>
              </a:r>
            </a:p>
            <a:p>
              <a:pPr marL="0" marR="0" lvl="0" indent="0" algn="ctr" defTabSz="609630" rtl="0" eaLnBrk="1" fontAlgn="auto" latinLnBrk="0" hangingPunct="1">
                <a:lnSpc>
                  <a:spcPts val="242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lear Sans Regular"/>
                  <a:ea typeface="+mn-ea"/>
                  <a:cs typeface="+mn-cs"/>
                </a:rPr>
                <a:t>Ambiental (IVA) calculado </a:t>
              </a:r>
            </a:p>
            <a:p>
              <a:pPr marL="0" marR="0" lvl="0" indent="0" algn="ctr" defTabSz="609630" rtl="0" eaLnBrk="1" fontAlgn="auto" latinLnBrk="0" hangingPunct="1">
                <a:lnSpc>
                  <a:spcPts val="242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lear Sans Regular"/>
                  <a:ea typeface="+mn-ea"/>
                  <a:cs typeface="+mn-cs"/>
                </a:rPr>
                <a:t>anteriormente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2100501" y="5301672"/>
              <a:ext cx="3708392" cy="15618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defTabSz="609630">
                <a:lnSpc>
                  <a:spcPts val="3000"/>
                </a:lnSpc>
                <a:defRPr sz="2800">
                  <a:solidFill>
                    <a:srgbClr val="016599"/>
                  </a:solidFill>
                  <a:latin typeface="HK Grotesk Bold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K Grotesk Bold"/>
                  <a:ea typeface="+mn-ea"/>
                  <a:cs typeface="+mn-cs"/>
                </a:rPr>
                <a:t>Dimensão </a:t>
              </a:r>
            </a:p>
            <a:p>
              <a:pPr marL="0" marR="0" lvl="0" indent="0" algn="ctr" defTabSz="60963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K Grotesk Bold"/>
                  <a:ea typeface="+mn-ea"/>
                  <a:cs typeface="+mn-cs"/>
                </a:rPr>
                <a:t>social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2100503" y="6971896"/>
              <a:ext cx="3708392" cy="17803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242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lear Sans Regular"/>
                  <a:ea typeface="+mn-ea"/>
                  <a:cs typeface="+mn-cs"/>
                </a:rPr>
                <a:t>Índice Paulista de </a:t>
              </a:r>
            </a:p>
            <a:p>
              <a:pPr marL="0" marR="0" lvl="0" indent="0" algn="ctr" defTabSz="609630" rtl="0" eaLnBrk="1" fontAlgn="auto" latinLnBrk="0" hangingPunct="1">
                <a:lnSpc>
                  <a:spcPts val="242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lear Sans Regular"/>
                  <a:ea typeface="+mn-ea"/>
                  <a:cs typeface="+mn-cs"/>
                </a:rPr>
                <a:t>Vulnerabilidade Social </a:t>
              </a:r>
            </a:p>
            <a:p>
              <a:pPr marL="0" marR="0" lvl="0" indent="0" algn="ctr" defTabSz="609630" rtl="0" eaLnBrk="1" fontAlgn="auto" latinLnBrk="0" hangingPunct="1">
                <a:lnSpc>
                  <a:spcPts val="242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lear Sans Regular"/>
                  <a:ea typeface="+mn-ea"/>
                  <a:cs typeface="+mn-cs"/>
                </a:rPr>
                <a:t>(IPVS)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566788" y="5602354"/>
              <a:ext cx="4088427" cy="23697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4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K Grotesk Bold"/>
                  <a:ea typeface="+mn-ea"/>
                  <a:cs typeface="+mn-cs"/>
                </a:rPr>
                <a:t>Vulnerabilidade </a:t>
              </a:r>
            </a:p>
            <a:p>
              <a:pPr marL="0" marR="0" lvl="0" indent="0" algn="l" defTabSz="609630" rtl="0" eaLnBrk="1" fontAlgn="auto" latinLnBrk="0" hangingPunct="1">
                <a:lnSpc>
                  <a:spcPts val="4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K Grotesk Bold"/>
                  <a:ea typeface="+mn-ea"/>
                  <a:cs typeface="+mn-cs"/>
                </a:rPr>
                <a:t>socioambiental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4660" y="-2230529"/>
              <a:ext cx="7620555" cy="570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242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016599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 r="72089" b="6829"/>
          <a:stretch>
            <a:fillRect/>
          </a:stretch>
        </p:blipFill>
        <p:spPr>
          <a:xfrm>
            <a:off x="10227688" y="0"/>
            <a:ext cx="2002412" cy="898220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C0F6F70D-DC19-4205-B917-9B0BAA708008}"/>
              </a:ext>
            </a:extLst>
          </p:cNvPr>
          <p:cNvSpPr txBox="1"/>
          <p:nvPr/>
        </p:nvSpPr>
        <p:spPr>
          <a:xfrm>
            <a:off x="884744" y="898220"/>
            <a:ext cx="5029200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334" b="0" i="0" u="none" strike="noStrike" kern="1200" cap="none" spc="0" normalizeH="0" baseline="0">
                <a:ln>
                  <a:noFill/>
                </a:ln>
                <a:solidFill>
                  <a:srgbClr val="016599"/>
                </a:solidFill>
                <a:effectLst/>
                <a:uLnTx/>
                <a:uFillTx/>
                <a:latin typeface="HK Grotesk Bold"/>
                <a:ea typeface="+mn-ea"/>
                <a:cs typeface="+mn-cs"/>
              </a:rPr>
              <a:t>Análise de vulnerabilidade</a:t>
            </a:r>
          </a:p>
        </p:txBody>
      </p:sp>
      <p:pic>
        <p:nvPicPr>
          <p:cNvPr id="15" name="Gráfico 14" descr="Seta: Curva no sentido anti-horário com preenchimento sólido">
            <a:extLst>
              <a:ext uri="{FF2B5EF4-FFF2-40B4-BE49-F238E27FC236}">
                <a16:creationId xmlns:a16="http://schemas.microsoft.com/office/drawing/2014/main" id="{28DF6456-FEF6-4A8B-B9FF-DC1191745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19935" flipV="1">
            <a:off x="10951787" y="3089094"/>
            <a:ext cx="914400" cy="914400"/>
          </a:xfrm>
          <a:prstGeom prst="rect">
            <a:avLst/>
          </a:prstGeom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85B91BAC-980B-486A-9B8E-BA19124EE621}"/>
              </a:ext>
            </a:extLst>
          </p:cNvPr>
          <p:cNvSpPr txBox="1"/>
          <p:nvPr/>
        </p:nvSpPr>
        <p:spPr>
          <a:xfrm>
            <a:off x="3917328" y="4109049"/>
            <a:ext cx="555787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K Grotesk Bold"/>
                <a:ea typeface="+mn-ea"/>
                <a:cs typeface="+mn-cs"/>
              </a:rPr>
              <a:t>+</a:t>
            </a: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99085C16-00D5-4D45-AC53-F1371D6EF6AD}"/>
              </a:ext>
            </a:extLst>
          </p:cNvPr>
          <p:cNvSpPr txBox="1"/>
          <p:nvPr/>
        </p:nvSpPr>
        <p:spPr>
          <a:xfrm>
            <a:off x="7608364" y="4126438"/>
            <a:ext cx="555787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K Grotesk Bold"/>
                <a:ea typeface="+mn-ea"/>
                <a:cs typeface="+mn-cs"/>
              </a:rPr>
              <a:t>=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E94E51F2-2FD2-4CAC-A265-52E4F70DB0E7}"/>
              </a:ext>
            </a:extLst>
          </p:cNvPr>
          <p:cNvSpPr/>
          <p:nvPr/>
        </p:nvSpPr>
        <p:spPr>
          <a:xfrm>
            <a:off x="4821737" y="3640887"/>
            <a:ext cx="2521523" cy="2168154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121200"/>
            <a:ext cx="12192000" cy="736800"/>
          </a:xfrm>
          <a:prstGeom prst="rect">
            <a:avLst/>
          </a:prstGeom>
          <a:solidFill>
            <a:srgbClr val="016599"/>
          </a:solidFill>
        </p:spPr>
      </p: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2FE2FC3D-2937-4648-9E49-E96007555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031" y="5519927"/>
            <a:ext cx="607569" cy="49987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A9F898D-465B-4A65-98A1-F67F349AF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0"/>
            <a:ext cx="1775424" cy="685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71128" y="609600"/>
            <a:ext cx="11049743" cy="769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16599"/>
                </a:solidFill>
                <a:effectLst/>
                <a:uLnTx/>
                <a:uFillTx/>
                <a:latin typeface="HK Grotesk Bold"/>
                <a:ea typeface="+mn-ea"/>
                <a:cs typeface="+mn-cs"/>
              </a:rPr>
              <a:t>Matriz de vulnerabilidade socioambiental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A0A8255D-9F07-4E14-BC09-18B0DD507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246354"/>
              </p:ext>
            </p:extLst>
          </p:nvPr>
        </p:nvGraphicFramePr>
        <p:xfrm>
          <a:off x="571128" y="2460217"/>
          <a:ext cx="10568058" cy="3005323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1512702067"/>
                    </a:ext>
                  </a:extLst>
                </a:gridCol>
                <a:gridCol w="1491343">
                  <a:extLst>
                    <a:ext uri="{9D8B030D-6E8A-4147-A177-3AD203B41FA5}">
                      <a16:colId xmlns:a16="http://schemas.microsoft.com/office/drawing/2014/main" val="2632586783"/>
                    </a:ext>
                  </a:extLst>
                </a:gridCol>
                <a:gridCol w="1491343">
                  <a:extLst>
                    <a:ext uri="{9D8B030D-6E8A-4147-A177-3AD203B41FA5}">
                      <a16:colId xmlns:a16="http://schemas.microsoft.com/office/drawing/2014/main" val="530026680"/>
                    </a:ext>
                  </a:extLst>
                </a:gridCol>
                <a:gridCol w="1491343">
                  <a:extLst>
                    <a:ext uri="{9D8B030D-6E8A-4147-A177-3AD203B41FA5}">
                      <a16:colId xmlns:a16="http://schemas.microsoft.com/office/drawing/2014/main" val="373478607"/>
                    </a:ext>
                  </a:extLst>
                </a:gridCol>
                <a:gridCol w="1491343">
                  <a:extLst>
                    <a:ext uri="{9D8B030D-6E8A-4147-A177-3AD203B41FA5}">
                      <a16:colId xmlns:a16="http://schemas.microsoft.com/office/drawing/2014/main" val="3350554265"/>
                    </a:ext>
                  </a:extLst>
                </a:gridCol>
                <a:gridCol w="1491343">
                  <a:extLst>
                    <a:ext uri="{9D8B030D-6E8A-4147-A177-3AD203B41FA5}">
                      <a16:colId xmlns:a16="http://schemas.microsoft.com/office/drawing/2014/main" val="4058621099"/>
                    </a:ext>
                  </a:extLst>
                </a:gridCol>
                <a:gridCol w="1491343">
                  <a:extLst>
                    <a:ext uri="{9D8B030D-6E8A-4147-A177-3AD203B41FA5}">
                      <a16:colId xmlns:a16="http://schemas.microsoft.com/office/drawing/2014/main" val="1401775609"/>
                    </a:ext>
                  </a:extLst>
                </a:gridCol>
              </a:tblGrid>
              <a:tr h="43096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effectLst/>
                        </a:rPr>
                        <a:t>Vulnerabilidade ambiental</a:t>
                      </a:r>
                    </a:p>
                  </a:txBody>
                  <a:tcPr marL="5683" marR="5683" marT="5683" marB="0" anchor="ctr">
                    <a:solidFill>
                      <a:srgbClr val="01659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algn="ctr" defTabSz="609630" rtl="0" eaLnBrk="1" fontAlgn="ctr" latinLnBrk="0" hangingPunct="1"/>
                      <a:r>
                        <a:rPr lang="pt-BR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Vulnerabilidade social</a:t>
                      </a:r>
                    </a:p>
                    <a:p>
                      <a:pPr marL="0" algn="ctr" defTabSz="609630" rtl="0" eaLnBrk="1" fontAlgn="ctr" latinLnBrk="0" hangingPunct="1"/>
                      <a:r>
                        <a:rPr lang="pt-BR" sz="1400" b="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Índice Paulista de Vulnerabilidade Social (IPVS) - Fundação SEADE</a:t>
                      </a:r>
                    </a:p>
                  </a:txBody>
                  <a:tcPr marL="5683" marR="5683" marT="5683" marB="0" anchor="ctr">
                    <a:solidFill>
                      <a:srgbClr val="0165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09630" rtl="0" eaLnBrk="1" fontAlgn="ctr" latinLnBrk="0" hangingPunct="1"/>
                      <a:endParaRPr lang="pt-BR" sz="16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83" marR="5683" marT="5683" marB="0" anchor="ctr">
                    <a:solidFill>
                      <a:srgbClr val="0165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09630" rtl="0" eaLnBrk="1" fontAlgn="ctr" latinLnBrk="0" hangingPunct="1"/>
                      <a:endParaRPr lang="pt-BR" sz="16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83" marR="5683" marT="5683" marB="0" anchor="ctr">
                    <a:solidFill>
                      <a:srgbClr val="0165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09630" rtl="0" eaLnBrk="1" fontAlgn="ctr" latinLnBrk="0" hangingPunct="1"/>
                      <a:endParaRPr lang="pt-BR" sz="16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83" marR="5683" marT="5683" marB="0" anchor="ctr">
                    <a:solidFill>
                      <a:srgbClr val="0165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09630" rtl="0" eaLnBrk="1" fontAlgn="ctr" latinLnBrk="0" hangingPunct="1"/>
                      <a:endParaRPr lang="pt-BR" sz="16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83" marR="5683" marT="5683" marB="0" anchor="ctr">
                    <a:solidFill>
                      <a:srgbClr val="0165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09630" rtl="0" eaLnBrk="1" fontAlgn="ctr" latinLnBrk="0" hangingPunct="1"/>
                      <a:endParaRPr lang="pt-BR" sz="16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83" marR="5683" marT="5683" marB="0" anchor="ctr">
                    <a:solidFill>
                      <a:srgbClr val="016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152516"/>
                  </a:ext>
                </a:extLst>
              </a:tr>
              <a:tr h="351960">
                <a:tc vMerge="1">
                  <a:txBody>
                    <a:bodyPr/>
                    <a:lstStyle/>
                    <a:p>
                      <a:pPr algn="ctr" fontAlgn="ctr"/>
                      <a:endParaRPr lang="pt-BR" sz="1600" u="none" strike="noStrike" dirty="0">
                        <a:effectLst/>
                      </a:endParaRPr>
                    </a:p>
                  </a:txBody>
                  <a:tcPr marL="5683" marR="5683" marT="5683" marB="0" anchor="ctr">
                    <a:solidFill>
                      <a:srgbClr val="0165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09630" rtl="0" eaLnBrk="1" fontAlgn="ctr" latinLnBrk="0" hangingPunct="1"/>
                      <a:r>
                        <a:rPr lang="pt-BR" sz="16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Baixíssima</a:t>
                      </a:r>
                    </a:p>
                  </a:txBody>
                  <a:tcPr marL="5683" marR="5683" marT="5683" marB="0" anchor="ctr">
                    <a:solidFill>
                      <a:srgbClr val="0165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09630" rtl="0" eaLnBrk="1" fontAlgn="ctr" latinLnBrk="0" hangingPunct="1"/>
                      <a:r>
                        <a:rPr lang="pt-BR" sz="16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Muito baixa</a:t>
                      </a:r>
                    </a:p>
                  </a:txBody>
                  <a:tcPr marL="5683" marR="5683" marT="5683" marB="0" anchor="ctr">
                    <a:solidFill>
                      <a:srgbClr val="0165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09630" rtl="0" eaLnBrk="1" fontAlgn="ctr" latinLnBrk="0" hangingPunct="1"/>
                      <a:r>
                        <a:rPr lang="pt-BR" sz="16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Baixa</a:t>
                      </a:r>
                    </a:p>
                  </a:txBody>
                  <a:tcPr marL="5683" marR="5683" marT="5683" marB="0" anchor="ctr">
                    <a:solidFill>
                      <a:srgbClr val="0165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09630" rtl="0" eaLnBrk="1" fontAlgn="ctr" latinLnBrk="0" hangingPunct="1"/>
                      <a:r>
                        <a:rPr lang="pt-BR" sz="16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Média</a:t>
                      </a:r>
                    </a:p>
                  </a:txBody>
                  <a:tcPr marL="5683" marR="5683" marT="5683" marB="0" anchor="ctr">
                    <a:solidFill>
                      <a:srgbClr val="0165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09630" rtl="0" eaLnBrk="1" fontAlgn="ctr" latinLnBrk="0" hangingPunct="1"/>
                      <a:r>
                        <a:rPr lang="pt-BR" sz="16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Alta </a:t>
                      </a:r>
                    </a:p>
                  </a:txBody>
                  <a:tcPr marL="5683" marR="5683" marT="5683" marB="0" anchor="ctr">
                    <a:solidFill>
                      <a:srgbClr val="0165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09630" rtl="0" eaLnBrk="1" fontAlgn="ctr" latinLnBrk="0" hangingPunct="1"/>
                      <a:r>
                        <a:rPr lang="pt-BR" sz="16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Muito alta</a:t>
                      </a:r>
                    </a:p>
                  </a:txBody>
                  <a:tcPr marL="5683" marR="5683" marT="5683" marB="0" anchor="ctr">
                    <a:solidFill>
                      <a:srgbClr val="016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93994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indent="0" algn="ctr" defTabSz="609630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lang="pt-BR" sz="16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Muito baixa</a:t>
                      </a:r>
                    </a:p>
                  </a:txBody>
                  <a:tcPr marL="5683" marR="5683" marT="5683" marB="0" anchor="ctr">
                    <a:solidFill>
                      <a:srgbClr val="016599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 defTabSz="609630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cs typeface="Clear Sans Regular" panose="020B0604020202020204" charset="0"/>
                        </a:rPr>
                        <a:t>Baixo</a:t>
                      </a:r>
                    </a:p>
                  </a:txBody>
                  <a:tcPr marL="5683" marR="5683" marT="5683" marB="0" anchor="ctr"/>
                </a:tc>
                <a:tc>
                  <a:txBody>
                    <a:bodyPr/>
                    <a:lstStyle/>
                    <a:p>
                      <a:pPr marL="85725" indent="0" algn="ctr" defTabSz="609630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cs typeface="Clear Sans Regular" panose="020B0604020202020204" charset="0"/>
                        </a:rPr>
                        <a:t>Baixo</a:t>
                      </a:r>
                    </a:p>
                  </a:txBody>
                  <a:tcPr marL="5683" marR="5683" marT="5683" marB="0" anchor="ctr"/>
                </a:tc>
                <a:tc>
                  <a:txBody>
                    <a:bodyPr/>
                    <a:lstStyle/>
                    <a:p>
                      <a:pPr marL="85725" indent="0" algn="ctr" defTabSz="609630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cs typeface="Clear Sans Regular" panose="020B0604020202020204" charset="0"/>
                        </a:rPr>
                        <a:t>Baixo</a:t>
                      </a:r>
                    </a:p>
                  </a:txBody>
                  <a:tcPr marL="5683" marR="5683" marT="5683" marB="0" anchor="ctr"/>
                </a:tc>
                <a:tc>
                  <a:txBody>
                    <a:bodyPr/>
                    <a:lstStyle/>
                    <a:p>
                      <a:pPr marL="85725" indent="0" algn="ctr" defTabSz="609630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cs typeface="Clear Sans Regular" panose="020B0604020202020204" charset="0"/>
                        </a:rPr>
                        <a:t>Moderado</a:t>
                      </a:r>
                    </a:p>
                  </a:txBody>
                  <a:tcPr marL="5683" marR="5683" marT="5683" marB="0" anchor="ctr"/>
                </a:tc>
                <a:tc rowSpan="3" gridSpan="2">
                  <a:txBody>
                    <a:bodyPr/>
                    <a:lstStyle/>
                    <a:p>
                      <a:pPr marL="85725" indent="0" algn="ctr" defTabSz="609630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cs typeface="Clear Sans Regular" panose="020B0604020202020204" charset="0"/>
                        </a:rPr>
                        <a:t>Moderado com alta </a:t>
                      </a:r>
                    </a:p>
                    <a:p>
                      <a:pPr marL="85725" indent="0" algn="ctr" defTabSz="609630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cs typeface="Clear Sans Regular" panose="020B0604020202020204" charset="0"/>
                        </a:rPr>
                        <a:t>vulnerabilidade social</a:t>
                      </a:r>
                    </a:p>
                  </a:txBody>
                  <a:tcPr marL="5683" marR="5683" marT="5683" marB="0" anchor="ctr"/>
                </a:tc>
                <a:tc rowSpan="3" hMerge="1">
                  <a:txBody>
                    <a:bodyPr/>
                    <a:lstStyle/>
                    <a:p>
                      <a:pPr marL="285750" indent="-200025" algn="l" defTabSz="60963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+mj-lt"/>
                        <a:cs typeface="Clear Sans Regular" panose="020B0604020202020204" charset="0"/>
                      </a:endParaRPr>
                    </a:p>
                  </a:txBody>
                  <a:tcPr marL="5683" marR="5683" marT="5683" marB="0" anchor="ctr"/>
                </a:tc>
                <a:extLst>
                  <a:ext uri="{0D108BD9-81ED-4DB2-BD59-A6C34878D82A}">
                    <a16:rowId xmlns:a16="http://schemas.microsoft.com/office/drawing/2014/main" val="266079529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indent="0" algn="ctr" defTabSz="609630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lang="pt-BR" sz="16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Baixa</a:t>
                      </a:r>
                    </a:p>
                  </a:txBody>
                  <a:tcPr marL="5683" marR="5683" marT="5683" marB="0" anchor="ctr">
                    <a:solidFill>
                      <a:srgbClr val="016599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 defTabSz="609630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cs typeface="Clear Sans Regular" panose="020B0604020202020204" charset="0"/>
                        </a:rPr>
                        <a:t>Baixo</a:t>
                      </a:r>
                    </a:p>
                  </a:txBody>
                  <a:tcPr marL="5683" marR="5683" marT="5683" marB="0" anchor="ctr"/>
                </a:tc>
                <a:tc>
                  <a:txBody>
                    <a:bodyPr/>
                    <a:lstStyle/>
                    <a:p>
                      <a:pPr marL="85725" indent="0" algn="ctr" defTabSz="609630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cs typeface="Clear Sans Regular" panose="020B0604020202020204" charset="0"/>
                        </a:rPr>
                        <a:t>Baixo</a:t>
                      </a:r>
                    </a:p>
                  </a:txBody>
                  <a:tcPr marL="5683" marR="5683" marT="5683" marB="0" anchor="ctr"/>
                </a:tc>
                <a:tc>
                  <a:txBody>
                    <a:bodyPr/>
                    <a:lstStyle/>
                    <a:p>
                      <a:pPr marL="85725" indent="0" algn="ctr" defTabSz="609630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cs typeface="Clear Sans Regular" panose="020B0604020202020204" charset="0"/>
                        </a:rPr>
                        <a:t>Baixo</a:t>
                      </a:r>
                    </a:p>
                  </a:txBody>
                  <a:tcPr marL="5683" marR="5683" marT="5683" marB="0" anchor="ctr"/>
                </a:tc>
                <a:tc>
                  <a:txBody>
                    <a:bodyPr/>
                    <a:lstStyle/>
                    <a:p>
                      <a:pPr marL="85725" indent="0" algn="ctr" defTabSz="609630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lear Sans Regular" panose="020B0604020202020204" charset="0"/>
                        </a:rPr>
                        <a:t>Moderado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+mj-lt"/>
                        <a:cs typeface="Clear Sans Regular" panose="020B0604020202020204" charset="0"/>
                      </a:endParaRPr>
                    </a:p>
                  </a:txBody>
                  <a:tcPr marL="5683" marR="5683" marT="5683" marB="0" anchor="ctr"/>
                </a:tc>
                <a:tc gridSpan="2" vMerge="1">
                  <a:txBody>
                    <a:bodyPr/>
                    <a:lstStyle/>
                    <a:p>
                      <a:pPr marL="285750" indent="-200025" algn="l" defTabSz="60963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+mj-lt"/>
                        <a:cs typeface="Clear Sans Regular" panose="020B0604020202020204" charset="0"/>
                      </a:endParaRPr>
                    </a:p>
                  </a:txBody>
                  <a:tcPr marL="5683" marR="5683" marT="5683" marB="0" anchor="ctr"/>
                </a:tc>
                <a:tc hMerge="1" vMerge="1">
                  <a:txBody>
                    <a:bodyPr/>
                    <a:lstStyle/>
                    <a:p>
                      <a:pPr marL="285750" indent="-200025" algn="l" defTabSz="60963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+mj-lt"/>
                        <a:cs typeface="Clear Sans Regular" panose="020B0604020202020204" charset="0"/>
                      </a:endParaRPr>
                    </a:p>
                  </a:txBody>
                  <a:tcPr marL="5683" marR="5683" marT="5683" marB="0" anchor="ctr"/>
                </a:tc>
                <a:extLst>
                  <a:ext uri="{0D108BD9-81ED-4DB2-BD59-A6C34878D82A}">
                    <a16:rowId xmlns:a16="http://schemas.microsoft.com/office/drawing/2014/main" val="179256732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indent="0" algn="ctr" defTabSz="609630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lang="pt-BR" sz="16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Média</a:t>
                      </a:r>
                    </a:p>
                  </a:txBody>
                  <a:tcPr marL="5683" marR="5683" marT="5683" marB="0" anchor="ctr">
                    <a:solidFill>
                      <a:srgbClr val="016599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6096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lear Sans Regular" panose="020B0604020202020204" charset="0"/>
                        </a:rPr>
                        <a:t>Moderado</a:t>
                      </a:r>
                      <a:endParaRPr kumimoji="0" lang="pt-B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lear Sans Regular" panose="020B0604020202020204" charset="0"/>
                      </a:endParaRPr>
                    </a:p>
                  </a:txBody>
                  <a:tcPr marL="5683" marR="5683" marT="5683" marB="0" anchor="ctr"/>
                </a:tc>
                <a:tc>
                  <a:txBody>
                    <a:bodyPr/>
                    <a:lstStyle/>
                    <a:p>
                      <a:pPr marL="85725" marR="0" lvl="0" indent="0" algn="ctr" defTabSz="6096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lear Sans Regular" panose="020B0604020202020204" charset="0"/>
                        </a:rPr>
                        <a:t>Moderado</a:t>
                      </a:r>
                      <a:endParaRPr kumimoji="0" lang="pt-B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lear Sans Regular" panose="020B0604020202020204" charset="0"/>
                      </a:endParaRPr>
                    </a:p>
                  </a:txBody>
                  <a:tcPr marL="5683" marR="5683" marT="5683" marB="0" anchor="ctr"/>
                </a:tc>
                <a:tc>
                  <a:txBody>
                    <a:bodyPr/>
                    <a:lstStyle/>
                    <a:p>
                      <a:pPr marL="85725" marR="0" lvl="0" indent="0" algn="ctr" defTabSz="6096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lear Sans Regular" panose="020B0604020202020204" charset="0"/>
                        </a:rPr>
                        <a:t>Moderado</a:t>
                      </a:r>
                    </a:p>
                  </a:txBody>
                  <a:tcPr marL="5683" marR="5683" marT="5683" marB="0" anchor="ctr"/>
                </a:tc>
                <a:tc>
                  <a:txBody>
                    <a:bodyPr/>
                    <a:lstStyle/>
                    <a:p>
                      <a:pPr marL="85725" indent="0" algn="ctr" defTabSz="609630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lear Sans Regular" panose="020B0604020202020204" charset="0"/>
                        </a:rPr>
                        <a:t>Moderado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+mj-lt"/>
                        <a:cs typeface="Clear Sans Regular" panose="020B0604020202020204" charset="0"/>
                      </a:endParaRPr>
                    </a:p>
                  </a:txBody>
                  <a:tcPr marL="5683" marR="5683" marT="5683" marB="0" anchor="ctr"/>
                </a:tc>
                <a:tc gridSpan="2" vMerge="1">
                  <a:txBody>
                    <a:bodyPr/>
                    <a:lstStyle/>
                    <a:p>
                      <a:pPr marL="285750" indent="-200025" algn="l" defTabSz="60963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+mj-lt"/>
                        <a:cs typeface="Clear Sans Regular" panose="020B0604020202020204" charset="0"/>
                      </a:endParaRPr>
                    </a:p>
                  </a:txBody>
                  <a:tcPr marL="5683" marR="5683" marT="5683" marB="0" anchor="ctr"/>
                </a:tc>
                <a:tc hMerge="1" vMerge="1">
                  <a:txBody>
                    <a:bodyPr/>
                    <a:lstStyle/>
                    <a:p>
                      <a:pPr marL="285750" indent="-200025" algn="l" defTabSz="60963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+mj-lt"/>
                        <a:cs typeface="Clear Sans Regular" panose="020B0604020202020204" charset="0"/>
                      </a:endParaRPr>
                    </a:p>
                  </a:txBody>
                  <a:tcPr marL="5683" marR="5683" marT="5683" marB="0" anchor="ctr"/>
                </a:tc>
                <a:extLst>
                  <a:ext uri="{0D108BD9-81ED-4DB2-BD59-A6C34878D82A}">
                    <a16:rowId xmlns:a16="http://schemas.microsoft.com/office/drawing/2014/main" val="235672204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indent="0" algn="ctr" defTabSz="609630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lang="pt-BR" sz="16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Alta</a:t>
                      </a:r>
                    </a:p>
                  </a:txBody>
                  <a:tcPr marL="5683" marR="5683" marT="5683" marB="0" anchor="ctr">
                    <a:solidFill>
                      <a:srgbClr val="016599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pPr marL="85725" indent="0" algn="ctr" defTabSz="609630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cs typeface="Clear Sans Regular" panose="020B0604020202020204" charset="0"/>
                        </a:rPr>
                        <a:t>Moderado com alta </a:t>
                      </a:r>
                    </a:p>
                    <a:p>
                      <a:pPr marL="85725" indent="0" algn="ctr" defTabSz="609630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cs typeface="Clear Sans Regular" panose="020B0604020202020204" charset="0"/>
                        </a:rPr>
                        <a:t>vulnerabilidade ambiental</a:t>
                      </a:r>
                    </a:p>
                  </a:txBody>
                  <a:tcPr marL="5683" marR="5683" marT="5683" marB="0" anchor="ctr"/>
                </a:tc>
                <a:tc rowSpan="2" hMerge="1">
                  <a:txBody>
                    <a:bodyPr/>
                    <a:lstStyle/>
                    <a:p>
                      <a:pPr marL="285750" indent="-200025" algn="l" defTabSz="60963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+mj-lt"/>
                        <a:cs typeface="Clear Sans Regular" panose="020B0604020202020204" charset="0"/>
                      </a:endParaRPr>
                    </a:p>
                  </a:txBody>
                  <a:tcPr marL="5683" marR="5683" marT="5683" marB="0" anchor="ctr"/>
                </a:tc>
                <a:tc rowSpan="2" hMerge="1">
                  <a:txBody>
                    <a:bodyPr/>
                    <a:lstStyle/>
                    <a:p>
                      <a:pPr marL="285750" indent="-200025" algn="l" defTabSz="60963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+mj-lt"/>
                        <a:cs typeface="Clear Sans Regular" panose="020B0604020202020204" charset="0"/>
                      </a:endParaRPr>
                    </a:p>
                  </a:txBody>
                  <a:tcPr marL="5683" marR="5683" marT="5683" marB="0" anchor="ctr"/>
                </a:tc>
                <a:tc rowSpan="2" hMerge="1">
                  <a:txBody>
                    <a:bodyPr/>
                    <a:lstStyle/>
                    <a:p>
                      <a:pPr marL="285750" indent="-200025" algn="l" defTabSz="60963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+mj-lt"/>
                        <a:cs typeface="Clear Sans Regular" panose="020B0604020202020204" charset="0"/>
                      </a:endParaRPr>
                    </a:p>
                  </a:txBody>
                  <a:tcPr marL="5683" marR="5683" marT="5683" marB="0" anchor="ctr"/>
                </a:tc>
                <a:tc>
                  <a:txBody>
                    <a:bodyPr/>
                    <a:lstStyle/>
                    <a:p>
                      <a:pPr marL="85725" marR="0" lvl="0" indent="0" algn="ctr" defTabSz="6096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lear Sans Regular" panose="020B0604020202020204" charset="0"/>
                        </a:rPr>
                        <a:t>Alto</a:t>
                      </a:r>
                      <a:endParaRPr kumimoji="0" lang="pt-B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lear Sans Regular" panose="020B0604020202020204" charset="0"/>
                      </a:endParaRPr>
                    </a:p>
                  </a:txBody>
                  <a:tcPr marL="5683" marR="5683" marT="5683" marB="0" anchor="ctr"/>
                </a:tc>
                <a:tc>
                  <a:txBody>
                    <a:bodyPr/>
                    <a:lstStyle/>
                    <a:p>
                      <a:pPr marL="85725" marR="0" lvl="0" indent="0" algn="ctr" defTabSz="6096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lear Sans Regular" panose="020B0604020202020204" charset="0"/>
                        </a:rPr>
                        <a:t>Alto</a:t>
                      </a:r>
                      <a:endParaRPr kumimoji="0" lang="pt-B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lear Sans Regular" panose="020B0604020202020204" charset="0"/>
                      </a:endParaRPr>
                    </a:p>
                  </a:txBody>
                  <a:tcPr marL="5683" marR="5683" marT="5683" marB="0" anchor="ctr"/>
                </a:tc>
                <a:extLst>
                  <a:ext uri="{0D108BD9-81ED-4DB2-BD59-A6C34878D82A}">
                    <a16:rowId xmlns:a16="http://schemas.microsoft.com/office/drawing/2014/main" val="182585193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indent="0" algn="ctr" defTabSz="609630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lang="pt-BR" sz="16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Muito alta</a:t>
                      </a:r>
                    </a:p>
                  </a:txBody>
                  <a:tcPr marL="5683" marR="5683" marT="5683" marB="0" anchor="ctr">
                    <a:solidFill>
                      <a:srgbClr val="016599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pPr marL="285750" indent="-200025" algn="l" defTabSz="60963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+mj-lt"/>
                        <a:cs typeface="Clear Sans Regular" panose="020B0604020202020204" charset="0"/>
                      </a:endParaRPr>
                    </a:p>
                  </a:txBody>
                  <a:tcPr marL="5683" marR="5683" marT="5683" marB="0" anchor="ctr"/>
                </a:tc>
                <a:tc hMerge="1" vMerge="1">
                  <a:txBody>
                    <a:bodyPr/>
                    <a:lstStyle/>
                    <a:p>
                      <a:pPr marL="285750" indent="-200025" algn="l" defTabSz="60963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+mj-lt"/>
                        <a:cs typeface="Clear Sans Regular" panose="020B0604020202020204" charset="0"/>
                      </a:endParaRPr>
                    </a:p>
                  </a:txBody>
                  <a:tcPr marL="5683" marR="5683" marT="5683" marB="0" anchor="ctr"/>
                </a:tc>
                <a:tc hMerge="1" vMerge="1">
                  <a:txBody>
                    <a:bodyPr/>
                    <a:lstStyle/>
                    <a:p>
                      <a:pPr marL="285750" indent="-200025" algn="l" defTabSz="60963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+mj-lt"/>
                        <a:cs typeface="Clear Sans Regular" panose="020B0604020202020204" charset="0"/>
                      </a:endParaRPr>
                    </a:p>
                  </a:txBody>
                  <a:tcPr marL="5683" marR="5683" marT="5683" marB="0" anchor="ctr"/>
                </a:tc>
                <a:tc hMerge="1" vMerge="1">
                  <a:txBody>
                    <a:bodyPr/>
                    <a:lstStyle/>
                    <a:p>
                      <a:pPr marL="285750" indent="-200025" algn="l" defTabSz="60963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+mj-lt"/>
                        <a:cs typeface="Clear Sans Regular" panose="020B0604020202020204" charset="0"/>
                      </a:endParaRPr>
                    </a:p>
                  </a:txBody>
                  <a:tcPr marL="5683" marR="5683" marT="5683" marB="0" anchor="ctr"/>
                </a:tc>
                <a:tc>
                  <a:txBody>
                    <a:bodyPr/>
                    <a:lstStyle/>
                    <a:p>
                      <a:pPr marL="85725" marR="0" lvl="0" indent="0" algn="ctr" defTabSz="6096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lear Sans Regular" panose="020B0604020202020204" charset="0"/>
                        </a:rPr>
                        <a:t>Alto</a:t>
                      </a:r>
                      <a:endParaRPr kumimoji="0" lang="pt-B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lear Sans Regular" panose="020B0604020202020204" charset="0"/>
                      </a:endParaRPr>
                    </a:p>
                  </a:txBody>
                  <a:tcPr marL="5683" marR="5683" marT="5683" marB="0" anchor="ctr"/>
                </a:tc>
                <a:tc>
                  <a:txBody>
                    <a:bodyPr/>
                    <a:lstStyle/>
                    <a:p>
                      <a:pPr marL="85725" marR="0" lvl="0" indent="0" algn="ctr" defTabSz="60963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lear Sans Regular" panose="020B0604020202020204" charset="0"/>
                        </a:rPr>
                        <a:t>Alto</a:t>
                      </a:r>
                    </a:p>
                  </a:txBody>
                  <a:tcPr marL="5683" marR="5683" marT="5683" marB="0" anchor="ctr"/>
                </a:tc>
                <a:extLst>
                  <a:ext uri="{0D108BD9-81ED-4DB2-BD59-A6C34878D82A}">
                    <a16:rowId xmlns:a16="http://schemas.microsoft.com/office/drawing/2014/main" val="808243827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3A71B60F-CC18-4C94-90FF-EB8E00E68E02}"/>
              </a:ext>
            </a:extLst>
          </p:cNvPr>
          <p:cNvSpPr txBox="1"/>
          <p:nvPr/>
        </p:nvSpPr>
        <p:spPr>
          <a:xfrm>
            <a:off x="571127" y="1600599"/>
            <a:ext cx="10534279" cy="637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60953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0040" algn="r"/>
              </a:tabLst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Sobreposição da vulnerabilidade ambiental com a vulnerabilidade social para gerar o </a:t>
            </a:r>
          </a:p>
          <a:p>
            <a:pPr marL="0" marR="0" lvl="1" indent="0" algn="ctr" defTabSz="60953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0040" algn="r"/>
              </a:tabLst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Índice de Vulnerabilidade Socioambiental (IVSA)</a:t>
            </a:r>
          </a:p>
        </p:txBody>
      </p:sp>
    </p:spTree>
    <p:extLst>
      <p:ext uri="{BB962C8B-B14F-4D97-AF65-F5344CB8AC3E}">
        <p14:creationId xmlns:p14="http://schemas.microsoft.com/office/powerpoint/2010/main" val="1765371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" y="1"/>
            <a:ext cx="4648200" cy="6124799"/>
          </a:xfrm>
          <a:prstGeom prst="rect">
            <a:avLst/>
          </a:prstGeom>
          <a:solidFill>
            <a:srgbClr val="016599"/>
          </a:solidFill>
        </p:spPr>
      </p:sp>
      <p:sp>
        <p:nvSpPr>
          <p:cNvPr id="15" name="TextBox 15"/>
          <p:cNvSpPr txBox="1"/>
          <p:nvPr/>
        </p:nvSpPr>
        <p:spPr>
          <a:xfrm>
            <a:off x="488173" y="2526769"/>
            <a:ext cx="278842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No relatório é apresentado o detalhamento por município com seus respectivos bairros.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9FAFB"/>
              </a:solidFill>
              <a:effectLst/>
              <a:uLnTx/>
              <a:uFillTx/>
              <a:latin typeface="Clear Sans Regular"/>
              <a:ea typeface="+mn-ea"/>
              <a:cs typeface="+mn-cs"/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38D876E-4905-4A33-B95A-AC35E43D9D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6172200"/>
            <a:ext cx="1775424" cy="685800"/>
          </a:xfrm>
          <a:prstGeom prst="rect">
            <a:avLst/>
          </a:prstGeom>
        </p:spPr>
      </p:pic>
      <p:pic>
        <p:nvPicPr>
          <p:cNvPr id="25" name="Imagem 24" descr="Ícone&#10;&#10;Descrição gerada automaticamente">
            <a:extLst>
              <a:ext uri="{FF2B5EF4-FFF2-40B4-BE49-F238E27FC236}">
                <a16:creationId xmlns:a16="http://schemas.microsoft.com/office/drawing/2014/main" id="{DE1F88B9-3C4D-485C-A70E-598E6AE7D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7" y="6269926"/>
            <a:ext cx="607569" cy="49987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81D6A49-6042-4F57-9DED-72E576CD36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3812" y="786"/>
            <a:ext cx="8728186" cy="6174049"/>
          </a:xfrm>
          <a:prstGeom prst="rect">
            <a:avLst/>
          </a:prstGeom>
          <a:noFill/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AAD0A602-1A48-4F24-8D48-39033FAE1BC1}"/>
              </a:ext>
            </a:extLst>
          </p:cNvPr>
          <p:cNvSpPr txBox="1"/>
          <p:nvPr/>
        </p:nvSpPr>
        <p:spPr>
          <a:xfrm>
            <a:off x="488173" y="709387"/>
            <a:ext cx="286462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HK Grotesk Bold"/>
                <a:ea typeface="+mn-ea"/>
                <a:cs typeface="+mn-cs"/>
              </a:rPr>
              <a:t>Índice de vulnerabilidade socioambiental</a:t>
            </a:r>
          </a:p>
        </p:txBody>
      </p:sp>
    </p:spTree>
    <p:extLst>
      <p:ext uri="{BB962C8B-B14F-4D97-AF65-F5344CB8AC3E}">
        <p14:creationId xmlns:p14="http://schemas.microsoft.com/office/powerpoint/2010/main" val="579249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" y="1"/>
            <a:ext cx="4648200" cy="6124799"/>
          </a:xfrm>
          <a:prstGeom prst="rect">
            <a:avLst/>
          </a:prstGeom>
          <a:solidFill>
            <a:srgbClr val="016599"/>
          </a:solidFill>
        </p:spPr>
      </p:sp>
      <p:pic>
        <p:nvPicPr>
          <p:cNvPr id="18" name="Imagem 17" descr="Mapa&#10;&#10;Descrição gerada automaticamente">
            <a:extLst>
              <a:ext uri="{FF2B5EF4-FFF2-40B4-BE49-F238E27FC236}">
                <a16:creationId xmlns:a16="http://schemas.microsoft.com/office/drawing/2014/main" id="{75DB01B6-66FA-4853-A0A6-E3CB69B8A1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813" y="-2098"/>
            <a:ext cx="8728187" cy="61701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3"/>
          <p:cNvGrpSpPr/>
          <p:nvPr/>
        </p:nvGrpSpPr>
        <p:grpSpPr>
          <a:xfrm>
            <a:off x="488173" y="709387"/>
            <a:ext cx="2864628" cy="5275647"/>
            <a:chOff x="2" y="-9525"/>
            <a:chExt cx="5729256" cy="10551286"/>
          </a:xfrm>
        </p:grpSpPr>
        <p:sp>
          <p:nvSpPr>
            <p:cNvPr id="14" name="TextBox 14"/>
            <p:cNvSpPr txBox="1"/>
            <p:nvPr/>
          </p:nvSpPr>
          <p:spPr>
            <a:xfrm>
              <a:off x="2" y="-9525"/>
              <a:ext cx="5729256" cy="2585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>
                  <a:ln>
                    <a:noFill/>
                  </a:ln>
                  <a:solidFill>
                    <a:srgbClr val="F9FAFB"/>
                  </a:solidFill>
                  <a:effectLst/>
                  <a:uLnTx/>
                  <a:uFillTx/>
                  <a:latin typeface="HK Grotesk Bold"/>
                  <a:ea typeface="+mn-ea"/>
                  <a:cs typeface="+mn-cs"/>
                </a:rPr>
                <a:t>Uso e Ocupação x vulnerabilidade socioambiental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" y="5124897"/>
              <a:ext cx="5424454" cy="54168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85750" marR="0" lvl="0" indent="-285750" algn="l" defTabSz="60953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9FAFB"/>
                  </a:solidFill>
                  <a:effectLst/>
                  <a:uLnTx/>
                  <a:uFillTx/>
                  <a:latin typeface="Clear Sans Regular"/>
                  <a:ea typeface="+mn-ea"/>
                  <a:cs typeface="+mn-cs"/>
                </a:rPr>
                <a:t>Em geral, observa-se proximidade entre ocupações, classificadas como residenciais, chácaras ou aglomerados subnormais, e as áreas ocupadas por cobertura vegetal: pode representar </a:t>
              </a: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9FAFB"/>
                  </a:solidFill>
                  <a:effectLst/>
                  <a:uLnTx/>
                  <a:uFillTx/>
                  <a:latin typeface="Clear Sans Regular"/>
                  <a:ea typeface="+mn-ea"/>
                  <a:cs typeface="+mn-cs"/>
                </a:rPr>
                <a:t>potencial de expansão urbana</a:t>
              </a:r>
            </a:p>
            <a:p>
              <a:pPr marL="285750" marR="0" lvl="0" indent="-285750" algn="l" defTabSz="60953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endParaRPr>
            </a:p>
          </p:txBody>
        </p:sp>
      </p:grpSp>
      <p:pic>
        <p:nvPicPr>
          <p:cNvPr id="24" name="Imagem 23">
            <a:extLst>
              <a:ext uri="{FF2B5EF4-FFF2-40B4-BE49-F238E27FC236}">
                <a16:creationId xmlns:a16="http://schemas.microsoft.com/office/drawing/2014/main" id="{B38D876E-4905-4A33-B95A-AC35E43D9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6172200"/>
            <a:ext cx="1775424" cy="685800"/>
          </a:xfrm>
          <a:prstGeom prst="rect">
            <a:avLst/>
          </a:prstGeom>
        </p:spPr>
      </p:pic>
      <p:pic>
        <p:nvPicPr>
          <p:cNvPr id="25" name="Imagem 24" descr="Ícone&#10;&#10;Descrição gerada automaticamente">
            <a:extLst>
              <a:ext uri="{FF2B5EF4-FFF2-40B4-BE49-F238E27FC236}">
                <a16:creationId xmlns:a16="http://schemas.microsoft.com/office/drawing/2014/main" id="{DE1F88B9-3C4D-485C-A70E-598E6AE7D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7" y="6269926"/>
            <a:ext cx="607569" cy="49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87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2">
            <a:extLst>
              <a:ext uri="{FF2B5EF4-FFF2-40B4-BE49-F238E27FC236}">
                <a16:creationId xmlns:a16="http://schemas.microsoft.com/office/drawing/2014/main" id="{0D6D94DB-C022-ACB4-FDFC-CD714BA4CD77}"/>
              </a:ext>
            </a:extLst>
          </p:cNvPr>
          <p:cNvSpPr/>
          <p:nvPr/>
        </p:nvSpPr>
        <p:spPr>
          <a:xfrm>
            <a:off x="0" y="0"/>
            <a:ext cx="12192000" cy="6125029"/>
          </a:xfrm>
          <a:prstGeom prst="rect">
            <a:avLst/>
          </a:prstGeom>
          <a:solidFill>
            <a:srgbClr val="016599"/>
          </a:solidFill>
          <a:ln>
            <a:solidFill>
              <a:schemeClr val="accent1"/>
            </a:solidFill>
          </a:ln>
        </p:spPr>
      </p:sp>
      <p:sp>
        <p:nvSpPr>
          <p:cNvPr id="4" name="TextBox 4"/>
          <p:cNvSpPr txBox="1"/>
          <p:nvPr/>
        </p:nvSpPr>
        <p:spPr>
          <a:xfrm>
            <a:off x="685800" y="681038"/>
            <a:ext cx="3517291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6400"/>
              </a:lnSpc>
            </a:pPr>
            <a:r>
              <a:rPr lang="pt-BR" sz="5334">
                <a:solidFill>
                  <a:srgbClr val="F9FAFB"/>
                </a:solidFill>
                <a:latin typeface="HK Grotesk Bold"/>
              </a:rPr>
              <a:t>Roteiro para sinalização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86400" y="381000"/>
            <a:ext cx="414205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800"/>
              </a:lnSpc>
            </a:pPr>
            <a:r>
              <a:rPr lang="en-US" sz="4000" dirty="0">
                <a:solidFill>
                  <a:srgbClr val="F9FAFB"/>
                </a:solidFill>
                <a:latin typeface="HK Grotesk Bold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07083" y="854006"/>
            <a:ext cx="4142052" cy="12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 defTabSz="609630">
              <a:lnSpc>
                <a:spcPts val="242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F9FAFB"/>
                </a:solidFill>
                <a:latin typeface="Clear Sans Regular"/>
              </a:rPr>
              <a:t>Principais características de uso e ocupação</a:t>
            </a:r>
          </a:p>
          <a:p>
            <a:pPr marL="285750" indent="-285750" defTabSz="609630">
              <a:lnSpc>
                <a:spcPts val="242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F9FAFB"/>
                </a:solidFill>
                <a:latin typeface="Clear Sans Regular"/>
              </a:rPr>
              <a:t>Vulnerabilidade socioambiental</a:t>
            </a:r>
          </a:p>
          <a:p>
            <a:pPr marL="285750" indent="-285750" defTabSz="609630">
              <a:lnSpc>
                <a:spcPts val="242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F9FAFB"/>
                </a:solidFill>
                <a:latin typeface="Clear Sans Regular"/>
              </a:rPr>
              <a:t>Principais vias de acesso</a:t>
            </a:r>
          </a:p>
          <a:p>
            <a:pPr marL="285750" indent="-285750" defTabSz="609630">
              <a:lnSpc>
                <a:spcPts val="242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F9FAFB"/>
                </a:solidFill>
                <a:latin typeface="Clear Sans Regular"/>
              </a:rPr>
              <a:t>Caracterização das viagens</a:t>
            </a:r>
            <a:endParaRPr lang="en-US" sz="1400" dirty="0">
              <a:solidFill>
                <a:srgbClr val="F9FAFB"/>
              </a:solidFill>
              <a:latin typeface="Clear Sans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486400" y="2415702"/>
            <a:ext cx="414205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800"/>
              </a:lnSpc>
            </a:pPr>
            <a:r>
              <a:rPr lang="en-US" sz="4000" dirty="0">
                <a:solidFill>
                  <a:srgbClr val="F9FAFB"/>
                </a:solidFill>
                <a:latin typeface="HK Grotesk Bold"/>
              </a:rPr>
              <a:t>02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86400" y="4454536"/>
            <a:ext cx="414205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800"/>
              </a:lnSpc>
            </a:pPr>
            <a:r>
              <a:rPr lang="en-US" sz="4000" dirty="0">
                <a:solidFill>
                  <a:srgbClr val="F9FAFB"/>
                </a:solidFill>
                <a:latin typeface="HK Grotesk Bold"/>
              </a:rPr>
              <a:t>03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AAD8B1C2-FE3C-63C9-E1C1-E32B0A33CEE4}"/>
              </a:ext>
            </a:extLst>
          </p:cNvPr>
          <p:cNvSpPr txBox="1"/>
          <p:nvPr/>
        </p:nvSpPr>
        <p:spPr>
          <a:xfrm>
            <a:off x="6205735" y="535370"/>
            <a:ext cx="5274148" cy="285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>
              <a:lnSpc>
                <a:spcPts val="2426"/>
              </a:lnSpc>
              <a:spcBef>
                <a:spcPct val="0"/>
              </a:spcBef>
              <a:defRPr sz="1733">
                <a:solidFill>
                  <a:srgbClr val="F9FAFB"/>
                </a:solidFill>
                <a:latin typeface="Clear Sans Regular"/>
              </a:defRPr>
            </a:lvl1pPr>
          </a:lstStyle>
          <a:p>
            <a:r>
              <a:rPr lang="pt-BR" dirty="0"/>
              <a:t>Diagnósticos e análises dos produtos anteriores: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E1B542E-F025-B6D0-44D4-B2327B4F5346}"/>
              </a:ext>
            </a:extLst>
          </p:cNvPr>
          <p:cNvSpPr txBox="1"/>
          <p:nvPr/>
        </p:nvSpPr>
        <p:spPr>
          <a:xfrm>
            <a:off x="6354993" y="2362200"/>
            <a:ext cx="4575141" cy="592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>
              <a:lnSpc>
                <a:spcPts val="2426"/>
              </a:lnSpc>
              <a:spcBef>
                <a:spcPct val="0"/>
              </a:spcBef>
              <a:defRPr sz="1733">
                <a:solidFill>
                  <a:srgbClr val="F9FAFB"/>
                </a:solidFill>
                <a:latin typeface="Clear Sans Regular"/>
              </a:defRPr>
            </a:lvl1pPr>
          </a:lstStyle>
          <a:p>
            <a:r>
              <a:rPr lang="pt-BR" dirty="0"/>
              <a:t>Definição de critérios para seleção dos locais de instalação em áreas de mananciais: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B8A26CF-EBBD-115E-AE0F-7C97780D7DB2}"/>
              </a:ext>
            </a:extLst>
          </p:cNvPr>
          <p:cNvSpPr txBox="1"/>
          <p:nvPr/>
        </p:nvSpPr>
        <p:spPr>
          <a:xfrm>
            <a:off x="6412262" y="3045985"/>
            <a:ext cx="3459563" cy="1197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285750" indent="-285750" defTabSz="609630">
              <a:lnSpc>
                <a:spcPts val="2426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400">
                <a:solidFill>
                  <a:srgbClr val="F9FAFB"/>
                </a:solidFill>
                <a:latin typeface="Clear Sans Regular"/>
              </a:defRPr>
            </a:lvl1pPr>
          </a:lstStyle>
          <a:p>
            <a:r>
              <a:rPr lang="pt-BR" dirty="0"/>
              <a:t>Principais vias de acesso</a:t>
            </a:r>
          </a:p>
          <a:p>
            <a:r>
              <a:rPr lang="pt-BR" dirty="0"/>
              <a:t>Saídas de rodovias</a:t>
            </a:r>
          </a:p>
          <a:p>
            <a:r>
              <a:rPr lang="pt-BR" dirty="0"/>
              <a:t>Pontos de ônibus</a:t>
            </a:r>
          </a:p>
          <a:p>
            <a:r>
              <a:rPr lang="pt-BR" dirty="0"/>
              <a:t>Praças públicas e escolas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7A08895-C662-F682-D976-072385CA90B3}"/>
              </a:ext>
            </a:extLst>
          </p:cNvPr>
          <p:cNvSpPr txBox="1"/>
          <p:nvPr/>
        </p:nvSpPr>
        <p:spPr>
          <a:xfrm>
            <a:off x="6354993" y="4884275"/>
            <a:ext cx="4918645" cy="890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285750" indent="-285750" defTabSz="609630">
              <a:lnSpc>
                <a:spcPts val="2426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400">
                <a:solidFill>
                  <a:srgbClr val="F9FAFB"/>
                </a:solidFill>
                <a:latin typeface="Clear Sans Regular"/>
              </a:defRPr>
            </a:lvl1pPr>
          </a:lstStyle>
          <a:p>
            <a:r>
              <a:rPr lang="pt-BR" dirty="0"/>
              <a:t>Maior vulnerabilidade socioambiental</a:t>
            </a:r>
          </a:p>
          <a:p>
            <a:r>
              <a:rPr lang="pt-BR" dirty="0"/>
              <a:t>Avaliação técnica dos locais selecionados para posicionamento mais adequado dos locais de instalação.</a:t>
            </a: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9ED4BC77-A651-F09F-8FA6-19F05BF3BF82}"/>
              </a:ext>
            </a:extLst>
          </p:cNvPr>
          <p:cNvSpPr txBox="1"/>
          <p:nvPr/>
        </p:nvSpPr>
        <p:spPr>
          <a:xfrm>
            <a:off x="6354993" y="4550658"/>
            <a:ext cx="4416629" cy="285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>
              <a:lnSpc>
                <a:spcPts val="2426"/>
              </a:lnSpc>
              <a:spcBef>
                <a:spcPct val="0"/>
              </a:spcBef>
              <a:defRPr sz="1733">
                <a:solidFill>
                  <a:srgbClr val="F9FAFB"/>
                </a:solidFill>
                <a:latin typeface="Clear Sans Regular"/>
              </a:defRPr>
            </a:lvl1pPr>
          </a:lstStyle>
          <a:p>
            <a:r>
              <a:rPr lang="pt-BR" dirty="0"/>
              <a:t>Condicionantes para a escolha:</a:t>
            </a:r>
          </a:p>
        </p:txBody>
      </p:sp>
      <p:pic>
        <p:nvPicPr>
          <p:cNvPr id="23" name="Imagem 22" descr="Ícone&#10;&#10;Descrição gerada automaticamente">
            <a:extLst>
              <a:ext uri="{FF2B5EF4-FFF2-40B4-BE49-F238E27FC236}">
                <a16:creationId xmlns:a16="http://schemas.microsoft.com/office/drawing/2014/main" id="{A5AEFC72-D74E-0AD4-E60A-E71ECAD532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7" y="6269926"/>
            <a:ext cx="607569" cy="499873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51210CE9-D51C-C689-996A-051F665D2F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23833" y="6176963"/>
            <a:ext cx="1775424" cy="685800"/>
          </a:xfrm>
          <a:prstGeom prst="rect">
            <a:avLst/>
          </a:prstGeom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9BA2E6F1-504F-0800-6B9F-5843C1699903}"/>
              </a:ext>
            </a:extLst>
          </p:cNvPr>
          <p:cNvSpPr/>
          <p:nvPr/>
        </p:nvSpPr>
        <p:spPr>
          <a:xfrm rot="5400000">
            <a:off x="2331682" y="3076486"/>
            <a:ext cx="5520000" cy="27435"/>
          </a:xfrm>
          <a:prstGeom prst="rect">
            <a:avLst/>
          </a:prstGeom>
          <a:solidFill>
            <a:srgbClr val="FFCD29"/>
          </a:solid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F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6172200"/>
          </a:xfrm>
          <a:prstGeom prst="rect">
            <a:avLst/>
          </a:prstGeom>
          <a:solidFill>
            <a:srgbClr val="F0F2F6"/>
          </a:solidFill>
        </p:spPr>
      </p:sp>
      <p:sp>
        <p:nvSpPr>
          <p:cNvPr id="7" name="TextBox 7"/>
          <p:cNvSpPr txBox="1"/>
          <p:nvPr/>
        </p:nvSpPr>
        <p:spPr>
          <a:xfrm>
            <a:off x="5283929" y="767577"/>
            <a:ext cx="2523196" cy="396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000"/>
              </a:lnSpc>
            </a:pPr>
            <a:r>
              <a:rPr lang="pt-BR" sz="2800">
                <a:latin typeface="HK Grotesk Bold"/>
              </a:rPr>
              <a:t>Identificação</a:t>
            </a:r>
            <a:endParaRPr lang="pt-BR" sz="4000">
              <a:latin typeface="HK Grotesk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283927" y="2334083"/>
            <a:ext cx="2521523" cy="396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>
              <a:lnSpc>
                <a:spcPts val="3000"/>
              </a:lnSpc>
              <a:defRPr sz="2800">
                <a:solidFill>
                  <a:srgbClr val="016599"/>
                </a:solidFill>
                <a:latin typeface="HK Grotesk Bold"/>
              </a:defRPr>
            </a:lvl1pPr>
          </a:lstStyle>
          <a:p>
            <a:r>
              <a:rPr lang="pt-BR">
                <a:solidFill>
                  <a:schemeClr val="tx1"/>
                </a:solidFill>
              </a:rPr>
              <a:t>Delimitação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83927" y="1196093"/>
            <a:ext cx="5668458" cy="890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2427"/>
              </a:lnSpc>
              <a:spcBef>
                <a:spcPct val="0"/>
              </a:spcBef>
            </a:pPr>
            <a:r>
              <a:rPr lang="pt-BR" sz="1400" dirty="0">
                <a:latin typeface="Clear Sans Regular"/>
              </a:rPr>
              <a:t>Equipamentos visuais que mostram o nome de um lugar ou espaço</a:t>
            </a:r>
          </a:p>
          <a:p>
            <a:pPr marL="285750" indent="-285750" algn="just" defTabSz="609630">
              <a:lnSpc>
                <a:spcPts val="242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400" dirty="0">
                <a:latin typeface="Clear Sans Regular"/>
              </a:rPr>
              <a:t>Placas de identificação, nas principais vias de acesso </a:t>
            </a:r>
          </a:p>
          <a:p>
            <a:pPr marL="285750" indent="-285750" algn="just" defTabSz="609630">
              <a:lnSpc>
                <a:spcPts val="242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400" dirty="0">
                <a:latin typeface="Clear Sans Regular"/>
              </a:rPr>
              <a:t>Totens de identificação, nos pontos de paradas de ônibus</a:t>
            </a:r>
            <a:endParaRPr lang="en-US" sz="1400" dirty="0">
              <a:latin typeface="Clear Sans Regula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273540" y="76200"/>
            <a:ext cx="5181600" cy="285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427"/>
              </a:lnSpc>
              <a:spcBef>
                <a:spcPct val="0"/>
              </a:spcBef>
            </a:pPr>
            <a:endParaRPr lang="en-US" sz="1733" dirty="0">
              <a:solidFill>
                <a:srgbClr val="016599"/>
              </a:solidFill>
              <a:latin typeface="Clear Sans Regular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 r="72089" b="6829"/>
          <a:stretch>
            <a:fillRect/>
          </a:stretch>
        </p:blipFill>
        <p:spPr>
          <a:xfrm>
            <a:off x="10227688" y="0"/>
            <a:ext cx="2002412" cy="898220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C0F6F70D-DC19-4205-B917-9B0BAA708008}"/>
              </a:ext>
            </a:extLst>
          </p:cNvPr>
          <p:cNvSpPr txBox="1"/>
          <p:nvPr/>
        </p:nvSpPr>
        <p:spPr>
          <a:xfrm>
            <a:off x="812952" y="730903"/>
            <a:ext cx="3911448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400"/>
              </a:lnSpc>
            </a:pPr>
            <a:r>
              <a:rPr lang="pt-BR" sz="4800">
                <a:solidFill>
                  <a:srgbClr val="016599"/>
                </a:solidFill>
                <a:latin typeface="HK Grotesk Bold"/>
              </a:rPr>
              <a:t>Categorias de sinalização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A8E89A37-7C57-809B-75DF-4E0B46C094A9}"/>
              </a:ext>
            </a:extLst>
          </p:cNvPr>
          <p:cNvSpPr txBox="1"/>
          <p:nvPr/>
        </p:nvSpPr>
        <p:spPr>
          <a:xfrm>
            <a:off x="5258563" y="3607444"/>
            <a:ext cx="2521523" cy="396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>
              <a:lnSpc>
                <a:spcPts val="3000"/>
              </a:lnSpc>
              <a:defRPr sz="2800">
                <a:solidFill>
                  <a:srgbClr val="016599"/>
                </a:solidFill>
                <a:latin typeface="HK Grotesk Bold"/>
              </a:defRPr>
            </a:lvl1pPr>
          </a:lstStyle>
          <a:p>
            <a:r>
              <a:rPr lang="pt-BR">
                <a:solidFill>
                  <a:schemeClr val="tx1"/>
                </a:solidFill>
              </a:rPr>
              <a:t>Informativa</a:t>
            </a: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7F9456D6-264F-5343-8795-99CE5578667B}"/>
              </a:ext>
            </a:extLst>
          </p:cNvPr>
          <p:cNvSpPr txBox="1"/>
          <p:nvPr/>
        </p:nvSpPr>
        <p:spPr>
          <a:xfrm>
            <a:off x="5258563" y="4852798"/>
            <a:ext cx="2521523" cy="396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>
              <a:lnSpc>
                <a:spcPts val="3000"/>
              </a:lnSpc>
              <a:defRPr sz="2800">
                <a:solidFill>
                  <a:srgbClr val="016599"/>
                </a:solidFill>
                <a:latin typeface="HK Grotesk Bold"/>
              </a:defRPr>
            </a:lvl1pPr>
          </a:lstStyle>
          <a:p>
            <a:r>
              <a:rPr lang="pt-BR">
                <a:solidFill>
                  <a:schemeClr val="tx1"/>
                </a:solidFill>
              </a:rPr>
              <a:t>Funcional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1FA52448-FE50-A05C-F7CE-11966D76B9D1}"/>
              </a:ext>
            </a:extLst>
          </p:cNvPr>
          <p:cNvSpPr txBox="1"/>
          <p:nvPr/>
        </p:nvSpPr>
        <p:spPr>
          <a:xfrm>
            <a:off x="5283927" y="2752567"/>
            <a:ext cx="5668458" cy="582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2427"/>
              </a:lnSpc>
              <a:spcBef>
                <a:spcPct val="0"/>
              </a:spcBef>
            </a:pPr>
            <a:r>
              <a:rPr lang="pt-BR" sz="1400" dirty="0">
                <a:latin typeface="Clear Sans Regular"/>
              </a:rPr>
              <a:t>Demarcação, principalmente ao longo dos limites das </a:t>
            </a:r>
            <a:r>
              <a:rPr lang="pt-BR" sz="1400" dirty="0" err="1">
                <a:latin typeface="Clear Sans Regular"/>
              </a:rPr>
              <a:t>APRMs</a:t>
            </a:r>
            <a:endParaRPr lang="pt-BR" sz="1400" dirty="0">
              <a:latin typeface="Clear Sans Regular"/>
            </a:endParaRPr>
          </a:p>
          <a:p>
            <a:pPr marL="285750" indent="-285750" algn="just" defTabSz="609630">
              <a:lnSpc>
                <a:spcPts val="242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400" dirty="0">
                <a:latin typeface="Clear Sans Regular"/>
              </a:rPr>
              <a:t>Totem de delimitação, nos limites e pontos estratégicos/críticos</a:t>
            </a:r>
            <a:endParaRPr lang="en-US" sz="1400" dirty="0">
              <a:latin typeface="Clear Sans Regular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D4687939-A62D-F758-B536-CF24B9DDDD68}"/>
              </a:ext>
            </a:extLst>
          </p:cNvPr>
          <p:cNvSpPr txBox="1"/>
          <p:nvPr/>
        </p:nvSpPr>
        <p:spPr>
          <a:xfrm>
            <a:off x="5283927" y="4001265"/>
            <a:ext cx="6201858" cy="582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2427"/>
              </a:lnSpc>
              <a:spcBef>
                <a:spcPct val="0"/>
              </a:spcBef>
            </a:pPr>
            <a:r>
              <a:rPr lang="pt-BR" sz="1400" dirty="0">
                <a:latin typeface="Clear Sans Regular"/>
              </a:rPr>
              <a:t>Sinalização estática ou de leitura próxima, com mensagens textuais longas </a:t>
            </a:r>
          </a:p>
          <a:p>
            <a:pPr marL="285750" indent="-285750" algn="just" defTabSz="609630">
              <a:lnSpc>
                <a:spcPts val="242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400" dirty="0">
                <a:latin typeface="Clear Sans Regular"/>
              </a:rPr>
              <a:t>Placas informativas, nas proximidades de escolas</a:t>
            </a:r>
            <a:endParaRPr lang="en-US" sz="1400" dirty="0">
              <a:latin typeface="Clear Sans Regular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D13A5311-7764-89E0-A8D5-85DE4BC93BC3}"/>
              </a:ext>
            </a:extLst>
          </p:cNvPr>
          <p:cNvSpPr txBox="1"/>
          <p:nvPr/>
        </p:nvSpPr>
        <p:spPr>
          <a:xfrm>
            <a:off x="5253282" y="5248997"/>
            <a:ext cx="6201858" cy="582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2427"/>
              </a:lnSpc>
              <a:spcBef>
                <a:spcPct val="0"/>
              </a:spcBef>
            </a:pPr>
            <a:r>
              <a:rPr lang="pt-BR" sz="1400" dirty="0">
                <a:latin typeface="Clear Sans Regular"/>
              </a:rPr>
              <a:t>Apresenta função complementar além de sinalizar</a:t>
            </a:r>
          </a:p>
          <a:p>
            <a:pPr marL="285750" indent="-285750" algn="just" defTabSz="609630">
              <a:lnSpc>
                <a:spcPts val="242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400" dirty="0">
                <a:latin typeface="Clear Sans Regular"/>
              </a:rPr>
              <a:t>Placas com lixeiras acopladas, em praças públicas e terminais de ônibus</a:t>
            </a:r>
            <a:endParaRPr lang="en-US" sz="1400" dirty="0">
              <a:latin typeface="Clear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53794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121200"/>
            <a:ext cx="12192000" cy="736800"/>
          </a:xfrm>
          <a:prstGeom prst="rect">
            <a:avLst/>
          </a:prstGeom>
          <a:solidFill>
            <a:srgbClr val="016599"/>
          </a:solidFill>
        </p:spPr>
      </p: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2FE2FC3D-2937-4648-9E49-E96007555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031" y="5519927"/>
            <a:ext cx="607569" cy="49987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A9F898D-465B-4A65-98A1-F67F349AF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0"/>
            <a:ext cx="1775424" cy="685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71128" y="609600"/>
            <a:ext cx="11049743" cy="769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pt-BR" sz="4000" dirty="0">
                <a:solidFill>
                  <a:srgbClr val="016599"/>
                </a:solidFill>
                <a:latin typeface="HK Grotesk Bold"/>
              </a:rPr>
              <a:t>Principais vias de acesso</a:t>
            </a:r>
          </a:p>
        </p:txBody>
      </p:sp>
      <p:pic>
        <p:nvPicPr>
          <p:cNvPr id="12" name="Imagem 11" descr="Placa de sinalização na estrada&#10;&#10;Descrição gerada automaticamente com confiança média">
            <a:extLst>
              <a:ext uri="{FF2B5EF4-FFF2-40B4-BE49-F238E27FC236}">
                <a16:creationId xmlns:a16="http://schemas.microsoft.com/office/drawing/2014/main" id="{BDBF70BD-FA10-EAD3-40D2-30361B7DC2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7" t="4019" r="10625" b="2137"/>
          <a:stretch/>
        </p:blipFill>
        <p:spPr bwMode="auto">
          <a:xfrm>
            <a:off x="9156678" y="1992723"/>
            <a:ext cx="2667000" cy="2667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CF6DE4F0-D2E0-1AFF-B2D6-D3503259CE1B}"/>
              </a:ext>
            </a:extLst>
          </p:cNvPr>
          <p:cNvSpPr txBox="1"/>
          <p:nvPr/>
        </p:nvSpPr>
        <p:spPr>
          <a:xfrm>
            <a:off x="504773" y="1613904"/>
            <a:ext cx="868209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2pPr marL="0" marR="0"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0040" algn="r"/>
              </a:tabLst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defRPr>
            </a:lvl2pPr>
          </a:lstStyle>
          <a:p>
            <a:r>
              <a:rPr lang="pt-BR" sz="1800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De forma geral, sugere-se que a localização das </a:t>
            </a:r>
            <a:r>
              <a:rPr lang="pt-BR" sz="1800" u="sng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placas instaladas anteriormente </a:t>
            </a:r>
            <a:r>
              <a:rPr lang="pt-BR" sz="1800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nas principais vias de acesso seja mantida. </a:t>
            </a:r>
          </a:p>
          <a:p>
            <a:endParaRPr lang="pt-BR" sz="1800" dirty="0">
              <a:solidFill>
                <a:prstClr val="black"/>
              </a:solidFill>
              <a:latin typeface="Clear Sans Regular" panose="020B0604020202020204" charset="0"/>
              <a:cs typeface="Clear Sans Regular" panose="020B0604020202020204" charset="0"/>
            </a:endParaRPr>
          </a:p>
          <a:p>
            <a:r>
              <a:rPr lang="pt-BR" sz="1800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As novas sinalizações devem ser instaladas, conforme georreferenciamento, com a remoção das placas antigas que ainda se encontrarem instaladas nos municípios.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94560B5-129A-A42F-7E60-1CD1E6080F39}"/>
              </a:ext>
            </a:extLst>
          </p:cNvPr>
          <p:cNvSpPr txBox="1"/>
          <p:nvPr/>
        </p:nvSpPr>
        <p:spPr>
          <a:xfrm>
            <a:off x="421123" y="3417655"/>
            <a:ext cx="7772399" cy="2349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333"/>
              </a:lnSpc>
              <a:spcBef>
                <a:spcPct val="0"/>
              </a:spcBef>
              <a:spcAft>
                <a:spcPts val="1200"/>
              </a:spcAft>
              <a:defRPr sz="2000">
                <a:latin typeface="Clear Sans Regular"/>
              </a:defRPr>
            </a:lvl1pPr>
          </a:lstStyle>
          <a:p>
            <a:pPr marL="457200" lvl="1" algn="just">
              <a:lnSpc>
                <a:spcPct val="115000"/>
              </a:lnSpc>
              <a:spcAft>
                <a:spcPts val="1200"/>
              </a:spcAft>
              <a:tabLst>
                <a:tab pos="5400040" algn="r"/>
              </a:tabLst>
            </a:pPr>
            <a:r>
              <a:rPr lang="pt-BR" sz="1800" b="1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Tipos de equipamentos mais adequado: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latin typeface="Clear Sans Regular" panose="020B0604020202020204" charset="0"/>
                <a:cs typeface="Clear Sans Regular" panose="020B0604020202020204" charset="0"/>
              </a:rPr>
              <a:t>Placa de identificação </a:t>
            </a:r>
            <a:r>
              <a:rPr lang="pt-BR" sz="1800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instalada em canteiros e calçadas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Totens de delimitação do território nas vias próximas aos limites das áreas de mananciais pode contribuir para a conscientização e melhor compreensão da área de proteção</a:t>
            </a:r>
            <a:endParaRPr lang="pt-BR" sz="1800" dirty="0">
              <a:latin typeface="Clear Sans Regular" panose="020B0604020202020204" charset="0"/>
              <a:cs typeface="Clear Sans Regular" panose="020B0604020202020204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endParaRPr lang="pt-BR" sz="1800" dirty="0">
              <a:latin typeface="Clear Sans Regular" panose="020B0604020202020204" charset="0"/>
              <a:cs typeface="Clear Sans Regular" panose="020B0604020202020204" charset="0"/>
            </a:endParaRPr>
          </a:p>
        </p:txBody>
      </p:sp>
      <p:pic>
        <p:nvPicPr>
          <p:cNvPr id="16" name="Gráfico 15" descr="Seta: Curva no sentido anti-horário com preenchimento sólido">
            <a:extLst>
              <a:ext uri="{FF2B5EF4-FFF2-40B4-BE49-F238E27FC236}">
                <a16:creationId xmlns:a16="http://schemas.microsoft.com/office/drawing/2014/main" id="{C29C84BE-562A-ED1E-6AD0-5D9A5E179D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 flipH="1">
            <a:off x="8839200" y="143816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43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F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58057"/>
            <a:ext cx="12192000" cy="6124800"/>
          </a:xfrm>
          <a:prstGeom prst="rect">
            <a:avLst/>
          </a:prstGeom>
          <a:solidFill>
            <a:srgbClr val="F0F2F6"/>
          </a:solidFill>
        </p:spPr>
      </p:sp>
      <p:sp>
        <p:nvSpPr>
          <p:cNvPr id="4" name="TextBox 4"/>
          <p:cNvSpPr txBox="1"/>
          <p:nvPr/>
        </p:nvSpPr>
        <p:spPr>
          <a:xfrm>
            <a:off x="6858001" y="1129524"/>
            <a:ext cx="4497088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400"/>
              </a:lnSpc>
            </a:pPr>
            <a:r>
              <a:rPr lang="pt-BR" sz="5334" dirty="0">
                <a:solidFill>
                  <a:srgbClr val="006599"/>
                </a:solidFill>
                <a:latin typeface="HK Grotesk Bold"/>
              </a:rPr>
              <a:t>Fluxograma de Atividades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C1A5194-29F0-477B-8B3E-A8FC67D7B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-42573"/>
            <a:ext cx="1775424" cy="685800"/>
          </a:xfrm>
          <a:prstGeom prst="rect">
            <a:avLst/>
          </a:prstGeom>
        </p:spPr>
      </p:pic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5F75EFF0-FDD5-4C7E-ADD6-5DFB16361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304" y="5228602"/>
            <a:ext cx="607569" cy="499873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8723AA22-1401-474F-B657-1EA2F0376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46" y="1106523"/>
            <a:ext cx="11916908" cy="464495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121200"/>
            <a:ext cx="12192000" cy="736800"/>
          </a:xfrm>
          <a:prstGeom prst="rect">
            <a:avLst/>
          </a:prstGeom>
          <a:solidFill>
            <a:srgbClr val="016599"/>
          </a:solidFill>
        </p:spPr>
      </p: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2FE2FC3D-2937-4648-9E49-E96007555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031" y="5519927"/>
            <a:ext cx="607569" cy="49987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A9F898D-465B-4A65-98A1-F67F349AF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0"/>
            <a:ext cx="1775424" cy="685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71128" y="609600"/>
            <a:ext cx="11049743" cy="769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pt-BR" sz="4000" dirty="0">
                <a:solidFill>
                  <a:srgbClr val="016599"/>
                </a:solidFill>
                <a:latin typeface="HK Grotesk Bold"/>
              </a:rPr>
              <a:t>Rodovias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94560B5-129A-A42F-7E60-1CD1E6080F39}"/>
              </a:ext>
            </a:extLst>
          </p:cNvPr>
          <p:cNvSpPr txBox="1"/>
          <p:nvPr/>
        </p:nvSpPr>
        <p:spPr>
          <a:xfrm>
            <a:off x="304800" y="3385476"/>
            <a:ext cx="7772399" cy="1877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333"/>
              </a:lnSpc>
              <a:spcBef>
                <a:spcPct val="0"/>
              </a:spcBef>
              <a:spcAft>
                <a:spcPts val="1200"/>
              </a:spcAft>
              <a:defRPr sz="2000">
                <a:latin typeface="Clear Sans Regular"/>
              </a:defRPr>
            </a:lvl1pPr>
          </a:lstStyle>
          <a:p>
            <a:pPr marL="457200" lvl="1" algn="just">
              <a:lnSpc>
                <a:spcPct val="115000"/>
              </a:lnSpc>
              <a:spcAft>
                <a:spcPts val="1200"/>
              </a:spcAft>
              <a:tabLst>
                <a:tab pos="5400040" algn="r"/>
              </a:tabLst>
            </a:pPr>
            <a:r>
              <a:rPr lang="pt-BR" sz="1800" b="1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Tipo de equipamento mais adequado: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latin typeface="Clear Sans Regular" panose="020B0604020202020204" charset="0"/>
                <a:cs typeface="Clear Sans Regular" panose="020B0604020202020204" charset="0"/>
              </a:rPr>
              <a:t>Placa de identificação </a:t>
            </a:r>
            <a:r>
              <a:rPr lang="pt-BR" sz="1800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nas saídas que dão acesso aos bairros em área de mananciais da Rod. Anchieta, Rod. Índio Tibiriçá, Rod. Antonio Adib </a:t>
            </a:r>
            <a:r>
              <a:rPr lang="pt-BR" sz="1800" dirty="0" err="1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Chammas</a:t>
            </a:r>
            <a:r>
              <a:rPr lang="pt-BR" sz="1800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 e Caminho do Mar. 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endParaRPr lang="pt-BR" sz="1800" dirty="0">
              <a:latin typeface="Clear Sans Regular" panose="020B0604020202020204" charset="0"/>
              <a:cs typeface="Clear Sans Regular" panose="020B060402020202020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EAA9BA9-98FD-0B60-B44F-44629F09FFF0}"/>
              </a:ext>
            </a:extLst>
          </p:cNvPr>
          <p:cNvSpPr txBox="1"/>
          <p:nvPr/>
        </p:nvSpPr>
        <p:spPr>
          <a:xfrm>
            <a:off x="228600" y="1731265"/>
            <a:ext cx="7772399" cy="1712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333"/>
              </a:lnSpc>
              <a:spcBef>
                <a:spcPct val="0"/>
              </a:spcBef>
              <a:spcAft>
                <a:spcPts val="1200"/>
              </a:spcAft>
              <a:defRPr sz="2000">
                <a:latin typeface="Clear Sans Regular"/>
              </a:defRPr>
            </a:lvl1pPr>
          </a:lstStyle>
          <a:p>
            <a:pPr marL="457200" lvl="1" algn="just">
              <a:lnSpc>
                <a:spcPct val="115000"/>
              </a:lnSpc>
              <a:spcAft>
                <a:spcPts val="1200"/>
              </a:spcAft>
              <a:tabLst>
                <a:tab pos="5400040" algn="r"/>
              </a:tabLst>
            </a:pPr>
            <a:r>
              <a:rPr lang="pt-BR" sz="1800" b="1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Potencial de alcance: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latin typeface="Clear Sans Regular" panose="020B0604020202020204" charset="0"/>
                <a:cs typeface="Clear Sans Regular" panose="020B0604020202020204" charset="0"/>
              </a:rPr>
              <a:t>População residente e circulante das áreas de mananciais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latin typeface="Clear Sans Regular" panose="020B0604020202020204" charset="0"/>
                <a:cs typeface="Clear Sans Regular" panose="020B0604020202020204" charset="0"/>
              </a:rPr>
              <a:t>Bairros com acesso a partir das rodovias 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endParaRPr lang="pt-BR" sz="1800" dirty="0">
              <a:latin typeface="Clear Sans Regular" panose="020B0604020202020204" charset="0"/>
              <a:cs typeface="Clear Sans Regular" panose="020B0604020202020204" charset="0"/>
            </a:endParaRPr>
          </a:p>
        </p:txBody>
      </p:sp>
      <p:pic>
        <p:nvPicPr>
          <p:cNvPr id="6" name="Imagem 5" descr="Mapa&#10;&#10;Descrição gerada automaticamente">
            <a:extLst>
              <a:ext uri="{FF2B5EF4-FFF2-40B4-BE49-F238E27FC236}">
                <a16:creationId xmlns:a16="http://schemas.microsoft.com/office/drawing/2014/main" id="{B9B56D97-511D-4CDD-0877-39B537315D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4445" r="30356" b="4445"/>
          <a:stretch/>
        </p:blipFill>
        <p:spPr>
          <a:xfrm>
            <a:off x="8167776" y="1225730"/>
            <a:ext cx="3886201" cy="374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76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" y="1"/>
            <a:ext cx="4648200" cy="6124799"/>
          </a:xfrm>
          <a:prstGeom prst="rect">
            <a:avLst/>
          </a:prstGeom>
          <a:solidFill>
            <a:srgbClr val="016599"/>
          </a:solidFill>
        </p:spPr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055193D-3F3B-5C0A-2A43-E8CABB4E1C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1666" y="-6345"/>
            <a:ext cx="8720806" cy="616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B38D876E-4905-4A33-B95A-AC35E43D9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6172200"/>
            <a:ext cx="1775424" cy="685800"/>
          </a:xfrm>
          <a:prstGeom prst="rect">
            <a:avLst/>
          </a:prstGeom>
        </p:spPr>
      </p:pic>
      <p:pic>
        <p:nvPicPr>
          <p:cNvPr id="25" name="Imagem 24" descr="Ícone&#10;&#10;Descrição gerada automaticamente">
            <a:extLst>
              <a:ext uri="{FF2B5EF4-FFF2-40B4-BE49-F238E27FC236}">
                <a16:creationId xmlns:a16="http://schemas.microsoft.com/office/drawing/2014/main" id="{DE1F88B9-3C4D-485C-A70E-598E6AE7D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7" y="6269926"/>
            <a:ext cx="607569" cy="499873"/>
          </a:xfrm>
          <a:prstGeom prst="rect">
            <a:avLst/>
          </a:prstGeom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AAD0A602-1A48-4F24-8D48-39033FAE1BC1}"/>
              </a:ext>
            </a:extLst>
          </p:cNvPr>
          <p:cNvSpPr txBox="1"/>
          <p:nvPr/>
        </p:nvSpPr>
        <p:spPr>
          <a:xfrm>
            <a:off x="381000" y="533400"/>
            <a:ext cx="2864628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rgbClr val="F9FAFB"/>
                </a:solidFill>
                <a:latin typeface="HK Grotesk Bold"/>
              </a:rPr>
              <a:t>Placas de identificação</a:t>
            </a:r>
          </a:p>
          <a:p>
            <a:endParaRPr lang="pt-BR" sz="1100" dirty="0">
              <a:solidFill>
                <a:srgbClr val="F9FAFB"/>
              </a:solidFill>
              <a:latin typeface="HK Grotesk Bold"/>
            </a:endParaRPr>
          </a:p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pt-BR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rincipais vias de acesso e acessos de entrada e saída de bairros a partir de rodovias.</a:t>
            </a:r>
            <a:endParaRPr lang="pt-BR" dirty="0">
              <a:solidFill>
                <a:schemeClr val="bg1"/>
              </a:solidFill>
            </a:endParaRPr>
          </a:p>
          <a:p>
            <a:endParaRPr lang="pt-BR" sz="3200" dirty="0">
              <a:solidFill>
                <a:srgbClr val="F9FAFB"/>
              </a:solidFill>
              <a:latin typeface="HK Grotesk Bold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DDFC6FA-24B3-956A-2B63-6941EF108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24" y="2667000"/>
            <a:ext cx="2962304" cy="3227972"/>
          </a:xfrm>
          <a:prstGeom prst="roundRect">
            <a:avLst>
              <a:gd name="adj" fmla="val 4937"/>
            </a:avLst>
          </a:prstGeom>
          <a:ln w="19050">
            <a:noFill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C23132A-9C26-DD93-F74A-248B4F48B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3581400"/>
            <a:ext cx="1419174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03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" y="1"/>
            <a:ext cx="4648200" cy="6124799"/>
          </a:xfrm>
          <a:prstGeom prst="rect">
            <a:avLst/>
          </a:prstGeom>
          <a:solidFill>
            <a:srgbClr val="016599"/>
          </a:solidFill>
        </p:spPr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38D876E-4905-4A33-B95A-AC35E43D9D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6172200"/>
            <a:ext cx="1775424" cy="685800"/>
          </a:xfrm>
          <a:prstGeom prst="rect">
            <a:avLst/>
          </a:prstGeom>
        </p:spPr>
      </p:pic>
      <p:pic>
        <p:nvPicPr>
          <p:cNvPr id="25" name="Imagem 24" descr="Ícone&#10;&#10;Descrição gerada automaticamente">
            <a:extLst>
              <a:ext uri="{FF2B5EF4-FFF2-40B4-BE49-F238E27FC236}">
                <a16:creationId xmlns:a16="http://schemas.microsoft.com/office/drawing/2014/main" id="{DE1F88B9-3C4D-485C-A70E-598E6AE7D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7" y="6269926"/>
            <a:ext cx="607569" cy="49987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C293C3B-EBA4-7176-8449-738C9BDF3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1666" y="0"/>
            <a:ext cx="8720806" cy="61661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id="{534D866F-08A7-B288-406C-D211362AD39E}"/>
              </a:ext>
            </a:extLst>
          </p:cNvPr>
          <p:cNvSpPr txBox="1"/>
          <p:nvPr/>
        </p:nvSpPr>
        <p:spPr>
          <a:xfrm>
            <a:off x="347606" y="533400"/>
            <a:ext cx="2864628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rgbClr val="F9FAFB"/>
                </a:solidFill>
                <a:latin typeface="HK Grotesk Bold"/>
              </a:rPr>
              <a:t>Totem de delimitação</a:t>
            </a:r>
          </a:p>
          <a:p>
            <a:endParaRPr lang="pt-BR" sz="2000" dirty="0">
              <a:solidFill>
                <a:srgbClr val="F9FAFB"/>
              </a:solidFill>
              <a:latin typeface="HK Grotesk Bold"/>
            </a:endParaRPr>
          </a:p>
          <a:p>
            <a:r>
              <a:rPr lang="pt-BR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Delimitação da APRM nas vias próximas aos limites e pontos críticos</a:t>
            </a:r>
            <a:endParaRPr lang="pt-BR" dirty="0">
              <a:solidFill>
                <a:srgbClr val="F9FAFB"/>
              </a:solidFill>
              <a:latin typeface="HK Grotesk Bold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F3419BC-55D7-6611-5711-0E1C536D9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3657600"/>
            <a:ext cx="1419174" cy="1620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E0F5E4C-91CB-1518-756D-25DA934D7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434" y="2607396"/>
            <a:ext cx="2962800" cy="3228512"/>
          </a:xfrm>
          <a:prstGeom prst="roundRect">
            <a:avLst>
              <a:gd name="adj" fmla="val 4937"/>
            </a:avLst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102548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121200"/>
            <a:ext cx="12192000" cy="736800"/>
          </a:xfrm>
          <a:prstGeom prst="rect">
            <a:avLst/>
          </a:prstGeom>
          <a:solidFill>
            <a:srgbClr val="016599"/>
          </a:solidFill>
        </p:spPr>
      </p: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2FE2FC3D-2937-4648-9E49-E96007555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031" y="5519927"/>
            <a:ext cx="607569" cy="49987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A9F898D-465B-4A65-98A1-F67F349AF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0"/>
            <a:ext cx="1775424" cy="685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71128" y="609600"/>
            <a:ext cx="11049743" cy="769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pt-BR" sz="4000" dirty="0">
                <a:solidFill>
                  <a:srgbClr val="016599"/>
                </a:solidFill>
                <a:latin typeface="HK Grotesk Bold"/>
              </a:rPr>
              <a:t>Caracterização de viagens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F6DE4F0-D2E0-1AFF-B2D6-D3503259CE1B}"/>
              </a:ext>
            </a:extLst>
          </p:cNvPr>
          <p:cNvSpPr txBox="1"/>
          <p:nvPr/>
        </p:nvSpPr>
        <p:spPr>
          <a:xfrm>
            <a:off x="598167" y="1643943"/>
            <a:ext cx="112128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2pPr marL="0" marR="0"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0040" algn="r"/>
              </a:tabLst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defRPr>
            </a:lvl2pPr>
          </a:lstStyle>
          <a:p>
            <a:pPr algn="just"/>
            <a:r>
              <a:rPr lang="pt-BR" sz="1800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De acordo com a Pesquisa Origem e Destino do Metrô de São Paulo (OD 2017), as viagens a pé e em transporte coletivo predominam nas áreas de mananciais do Grande ABC.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94560B5-129A-A42F-7E60-1CD1E6080F39}"/>
              </a:ext>
            </a:extLst>
          </p:cNvPr>
          <p:cNvSpPr txBox="1"/>
          <p:nvPr/>
        </p:nvSpPr>
        <p:spPr>
          <a:xfrm>
            <a:off x="5867401" y="4125825"/>
            <a:ext cx="5943600" cy="1712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333"/>
              </a:lnSpc>
              <a:spcBef>
                <a:spcPct val="0"/>
              </a:spcBef>
              <a:spcAft>
                <a:spcPts val="1200"/>
              </a:spcAft>
              <a:defRPr sz="2000">
                <a:latin typeface="Clear Sans Regular"/>
              </a:defRPr>
            </a:lvl1pPr>
          </a:lstStyle>
          <a:p>
            <a:pPr marL="457200" lvl="1" algn="just">
              <a:lnSpc>
                <a:spcPct val="115000"/>
              </a:lnSpc>
              <a:spcAft>
                <a:spcPts val="1200"/>
              </a:spcAft>
              <a:tabLst>
                <a:tab pos="5400040" algn="r"/>
              </a:tabLst>
            </a:pPr>
            <a:r>
              <a:rPr lang="pt-BR" sz="1800" b="1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Tipos de equipamentos mais adequados: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latin typeface="Clear Sans Regular" panose="020B0604020202020204" charset="0"/>
                <a:cs typeface="Clear Sans Regular" panose="020B0604020202020204" charset="0"/>
              </a:rPr>
              <a:t>Placa de esquina de rua (pirulito)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Totens de identificação em paradas de ônibus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endParaRPr lang="pt-BR" sz="1800" dirty="0">
              <a:latin typeface="Clear Sans Regular" panose="020B0604020202020204" charset="0"/>
              <a:cs typeface="Clear Sans Regular" panose="020B060402020202020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7AABB3B-6E67-451F-006C-D9C8BCAA8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4" r="-456" b="-1989"/>
          <a:stretch/>
        </p:blipFill>
        <p:spPr bwMode="auto">
          <a:xfrm>
            <a:off x="330077" y="2545472"/>
            <a:ext cx="5693410" cy="305879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99B6681-C5DF-765C-210A-4EF0F22E5287}"/>
              </a:ext>
            </a:extLst>
          </p:cNvPr>
          <p:cNvSpPr/>
          <p:nvPr/>
        </p:nvSpPr>
        <p:spPr>
          <a:xfrm>
            <a:off x="3040254" y="2573439"/>
            <a:ext cx="990600" cy="7046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4439C4E-C997-A409-C709-D1715659DE24}"/>
              </a:ext>
            </a:extLst>
          </p:cNvPr>
          <p:cNvSpPr/>
          <p:nvPr/>
        </p:nvSpPr>
        <p:spPr>
          <a:xfrm>
            <a:off x="3116454" y="4160012"/>
            <a:ext cx="762000" cy="6096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FD8508D-8E13-7B4E-6268-02537C3BE1B5}"/>
              </a:ext>
            </a:extLst>
          </p:cNvPr>
          <p:cNvSpPr txBox="1"/>
          <p:nvPr/>
        </p:nvSpPr>
        <p:spPr>
          <a:xfrm>
            <a:off x="5911031" y="2600540"/>
            <a:ext cx="6204769" cy="1712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333"/>
              </a:lnSpc>
              <a:spcBef>
                <a:spcPct val="0"/>
              </a:spcBef>
              <a:spcAft>
                <a:spcPts val="1200"/>
              </a:spcAft>
              <a:defRPr sz="2000">
                <a:latin typeface="Clear Sans Regular"/>
              </a:defRPr>
            </a:lvl1pPr>
          </a:lstStyle>
          <a:p>
            <a:pPr marL="457200" lvl="1" algn="just">
              <a:lnSpc>
                <a:spcPct val="115000"/>
              </a:lnSpc>
              <a:spcAft>
                <a:spcPts val="1200"/>
              </a:spcAft>
              <a:tabLst>
                <a:tab pos="5400040" algn="r"/>
              </a:tabLst>
            </a:pPr>
            <a:r>
              <a:rPr lang="pt-BR" sz="1800" b="1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Grande potencial de alcance: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latin typeface="Clear Sans Regular" panose="020B0604020202020204" charset="0"/>
                <a:cs typeface="Clear Sans Regular" panose="020B0604020202020204" charset="0"/>
              </a:rPr>
              <a:t>Pedestres 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latin typeface="Clear Sans Regular" panose="020B0604020202020204" charset="0"/>
                <a:cs typeface="Clear Sans Regular" panose="020B0604020202020204" charset="0"/>
              </a:rPr>
              <a:t>Passageiros do transporte coletivo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endParaRPr lang="pt-BR" sz="1800" dirty="0">
              <a:latin typeface="Clear Sans Regular" panose="020B0604020202020204" charset="0"/>
              <a:cs typeface="Clear Sans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0594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" y="1"/>
            <a:ext cx="4648200" cy="6124799"/>
          </a:xfrm>
          <a:prstGeom prst="rect">
            <a:avLst/>
          </a:prstGeom>
          <a:solidFill>
            <a:srgbClr val="016599"/>
          </a:solidFill>
        </p:spPr>
      </p:sp>
      <p:sp>
        <p:nvSpPr>
          <p:cNvPr id="15" name="TextBox 15"/>
          <p:cNvSpPr txBox="1"/>
          <p:nvPr/>
        </p:nvSpPr>
        <p:spPr>
          <a:xfrm>
            <a:off x="386590" y="3962400"/>
            <a:ext cx="2971800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pt-BR" sz="1600" dirty="0">
                <a:solidFill>
                  <a:srgbClr val="F9FAFB"/>
                </a:solidFill>
                <a:latin typeface="Clear Sans Regular"/>
              </a:rPr>
              <a:t>A partir disso, foram selecionados os que estão em áreas de maior vulnerabilidade e possuam abrigos estruturados com espaço físico disponível para instalação do totem.</a:t>
            </a:r>
          </a:p>
          <a:p>
            <a:pPr>
              <a:spcBef>
                <a:spcPct val="0"/>
              </a:spcBef>
            </a:pPr>
            <a:endParaRPr lang="en-US" sz="1600" dirty="0">
              <a:solidFill>
                <a:srgbClr val="F9FAFB"/>
              </a:solidFill>
              <a:latin typeface="Clear Sans Regular"/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38D876E-4905-4A33-B95A-AC35E43D9D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6172200"/>
            <a:ext cx="1775424" cy="685800"/>
          </a:xfrm>
          <a:prstGeom prst="rect">
            <a:avLst/>
          </a:prstGeom>
        </p:spPr>
      </p:pic>
      <p:pic>
        <p:nvPicPr>
          <p:cNvPr id="25" name="Imagem 24" descr="Ícone&#10;&#10;Descrição gerada automaticamente">
            <a:extLst>
              <a:ext uri="{FF2B5EF4-FFF2-40B4-BE49-F238E27FC236}">
                <a16:creationId xmlns:a16="http://schemas.microsoft.com/office/drawing/2014/main" id="{DE1F88B9-3C4D-485C-A70E-598E6AE7D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7" y="6269926"/>
            <a:ext cx="607569" cy="499873"/>
          </a:xfrm>
          <a:prstGeom prst="rect">
            <a:avLst/>
          </a:prstGeom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AAD0A602-1A48-4F24-8D48-39033FAE1BC1}"/>
              </a:ext>
            </a:extLst>
          </p:cNvPr>
          <p:cNvSpPr txBox="1"/>
          <p:nvPr/>
        </p:nvSpPr>
        <p:spPr>
          <a:xfrm>
            <a:off x="440176" y="733200"/>
            <a:ext cx="2864628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200">
                <a:solidFill>
                  <a:srgbClr val="F9FAFB"/>
                </a:solidFill>
                <a:latin typeface="HK Grotesk Bold"/>
              </a:rPr>
              <a:t>Pontos de ônibus nas áreas de mananciais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DED434F-297B-0797-8161-9F73BEE860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1361" y="-4916"/>
            <a:ext cx="8730640" cy="617404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E83C8C-D2DC-8F43-FA1D-9B749743FDA3}"/>
              </a:ext>
            </a:extLst>
          </p:cNvPr>
          <p:cNvSpPr txBox="1"/>
          <p:nvPr/>
        </p:nvSpPr>
        <p:spPr>
          <a:xfrm>
            <a:off x="7462684" y="4438171"/>
            <a:ext cx="1905001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pt-BR" dirty="0"/>
              <a:t>Total: 2.007 pontos de parada nas áreas de mananciais</a:t>
            </a:r>
          </a:p>
        </p:txBody>
      </p:sp>
    </p:spTree>
    <p:extLst>
      <p:ext uri="{BB962C8B-B14F-4D97-AF65-F5344CB8AC3E}">
        <p14:creationId xmlns:p14="http://schemas.microsoft.com/office/powerpoint/2010/main" val="1052581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" y="1"/>
            <a:ext cx="4648200" cy="6124799"/>
          </a:xfrm>
          <a:prstGeom prst="rect">
            <a:avLst/>
          </a:prstGeom>
          <a:solidFill>
            <a:srgbClr val="016599"/>
          </a:solidFill>
        </p:spPr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F50A7D2-D2B9-027B-49B2-FD31880E79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1666" y="0"/>
            <a:ext cx="8730334" cy="6172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B38D876E-4905-4A33-B95A-AC35E43D9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6172200"/>
            <a:ext cx="1775424" cy="685800"/>
          </a:xfrm>
          <a:prstGeom prst="rect">
            <a:avLst/>
          </a:prstGeom>
        </p:spPr>
      </p:pic>
      <p:pic>
        <p:nvPicPr>
          <p:cNvPr id="25" name="Imagem 24" descr="Ícone&#10;&#10;Descrição gerada automaticamente">
            <a:extLst>
              <a:ext uri="{FF2B5EF4-FFF2-40B4-BE49-F238E27FC236}">
                <a16:creationId xmlns:a16="http://schemas.microsoft.com/office/drawing/2014/main" id="{DE1F88B9-3C4D-485C-A70E-598E6AE7D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7" y="6269926"/>
            <a:ext cx="607569" cy="499873"/>
          </a:xfrm>
          <a:prstGeom prst="rect">
            <a:avLst/>
          </a:prstGeom>
        </p:spPr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id="{534D866F-08A7-B288-406C-D211362AD39E}"/>
              </a:ext>
            </a:extLst>
          </p:cNvPr>
          <p:cNvSpPr txBox="1"/>
          <p:nvPr/>
        </p:nvSpPr>
        <p:spPr>
          <a:xfrm>
            <a:off x="298520" y="600187"/>
            <a:ext cx="286462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rgbClr val="F9FAFB"/>
                </a:solidFill>
                <a:latin typeface="HK Grotesk Bold"/>
              </a:rPr>
              <a:t>Totem de identificação</a:t>
            </a:r>
          </a:p>
          <a:p>
            <a:endParaRPr lang="pt-BR" sz="2000" dirty="0">
              <a:solidFill>
                <a:srgbClr val="F9FAFB"/>
              </a:solidFill>
              <a:latin typeface="HK Grotesk Bold"/>
            </a:endParaRPr>
          </a:p>
          <a:p>
            <a:r>
              <a:rPr lang="pt-BR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Sinalização dos pontos de parada mais vulneráveis, com abrigo estruturado e espaço para instalação</a:t>
            </a:r>
            <a:endParaRPr lang="pt-BR" dirty="0">
              <a:solidFill>
                <a:schemeClr val="bg1"/>
              </a:solidFill>
            </a:endParaRPr>
          </a:p>
          <a:p>
            <a:endParaRPr lang="pt-BR" sz="3200" dirty="0">
              <a:solidFill>
                <a:srgbClr val="F9FAFB"/>
              </a:solidFill>
              <a:latin typeface="HK Grotesk Bold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07091DA-A3F4-8789-8CED-E055C9F20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3657600"/>
            <a:ext cx="1419174" cy="1620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2311783-2B19-1B34-37C2-8EEB18ADF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31" y="2971800"/>
            <a:ext cx="2916805" cy="2814948"/>
          </a:xfrm>
          <a:prstGeom prst="roundRect">
            <a:avLst>
              <a:gd name="adj" fmla="val 4937"/>
            </a:avLst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13491980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121200"/>
            <a:ext cx="12192000" cy="736800"/>
          </a:xfrm>
          <a:prstGeom prst="rect">
            <a:avLst/>
          </a:prstGeom>
          <a:solidFill>
            <a:srgbClr val="016599"/>
          </a:solidFill>
        </p:spPr>
      </p: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2FE2FC3D-2937-4648-9E49-E96007555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031" y="5519927"/>
            <a:ext cx="607569" cy="49987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A9F898D-465B-4A65-98A1-F67F349AF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0"/>
            <a:ext cx="1775424" cy="685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71128" y="609600"/>
            <a:ext cx="11049743" cy="769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pt-BR" sz="4000" dirty="0">
                <a:solidFill>
                  <a:srgbClr val="016599"/>
                </a:solidFill>
                <a:latin typeface="HK Grotesk Bold"/>
              </a:rPr>
              <a:t>Praças públicas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F6DE4F0-D2E0-1AFF-B2D6-D3503259CE1B}"/>
              </a:ext>
            </a:extLst>
          </p:cNvPr>
          <p:cNvSpPr txBox="1"/>
          <p:nvPr/>
        </p:nvSpPr>
        <p:spPr>
          <a:xfrm>
            <a:off x="598167" y="1643943"/>
            <a:ext cx="102222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2pPr marL="0" marR="0"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0040" algn="r"/>
              </a:tabLst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defRPr>
            </a:lvl2pPr>
          </a:lstStyle>
          <a:p>
            <a:pPr algn="just"/>
            <a:r>
              <a:rPr lang="pt-BR" sz="1800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Na pesquisa de campo, foram observadas certas percepções de problemas da população residente e circulante que podem ser trabalhadas utilizando sinalização, especialmente o descarte inadequado de lixo e a sugestão por mais ações de educação ambiental.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94560B5-129A-A42F-7E60-1CD1E6080F39}"/>
              </a:ext>
            </a:extLst>
          </p:cNvPr>
          <p:cNvSpPr txBox="1"/>
          <p:nvPr/>
        </p:nvSpPr>
        <p:spPr>
          <a:xfrm>
            <a:off x="400664" y="4375922"/>
            <a:ext cx="7772399" cy="1240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333"/>
              </a:lnSpc>
              <a:spcBef>
                <a:spcPct val="0"/>
              </a:spcBef>
              <a:spcAft>
                <a:spcPts val="1200"/>
              </a:spcAft>
              <a:defRPr sz="2000">
                <a:latin typeface="Clear Sans Regular"/>
              </a:defRPr>
            </a:lvl1pPr>
          </a:lstStyle>
          <a:p>
            <a:pPr marL="457200" lvl="1" algn="just">
              <a:lnSpc>
                <a:spcPct val="115000"/>
              </a:lnSpc>
              <a:spcAft>
                <a:spcPts val="1200"/>
              </a:spcAft>
              <a:tabLst>
                <a:tab pos="5400040" algn="r"/>
              </a:tabLst>
            </a:pPr>
            <a:r>
              <a:rPr lang="pt-BR" sz="1800" b="1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Tipo de equipamento mais adequado: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latin typeface="Clear Sans Regular" panose="020B0604020202020204" charset="0"/>
                <a:cs typeface="Clear Sans Regular" panose="020B0604020202020204" charset="0"/>
              </a:rPr>
              <a:t>Placa com lixeira acoplada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endParaRPr lang="pt-BR" sz="1800" dirty="0">
              <a:latin typeface="Clear Sans Regular" panose="020B0604020202020204" charset="0"/>
              <a:cs typeface="Clear Sans Regular" panose="020B060402020202020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FD8508D-8E13-7B4E-6268-02537C3BE1B5}"/>
              </a:ext>
            </a:extLst>
          </p:cNvPr>
          <p:cNvSpPr txBox="1"/>
          <p:nvPr/>
        </p:nvSpPr>
        <p:spPr>
          <a:xfrm>
            <a:off x="400665" y="2868730"/>
            <a:ext cx="7772399" cy="1240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333"/>
              </a:lnSpc>
              <a:spcBef>
                <a:spcPct val="0"/>
              </a:spcBef>
              <a:spcAft>
                <a:spcPts val="1200"/>
              </a:spcAft>
              <a:defRPr sz="2000">
                <a:latin typeface="Clear Sans Regular"/>
              </a:defRPr>
            </a:lvl1pPr>
          </a:lstStyle>
          <a:p>
            <a:pPr marL="457200" lvl="1" algn="just">
              <a:lnSpc>
                <a:spcPct val="115000"/>
              </a:lnSpc>
              <a:spcAft>
                <a:spcPts val="1200"/>
              </a:spcAft>
              <a:tabLst>
                <a:tab pos="5400040" algn="r"/>
              </a:tabLst>
            </a:pPr>
            <a:r>
              <a:rPr lang="pt-BR" sz="1800" b="1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Motivação: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latin typeface="Clear Sans Regular" panose="020B0604020202020204" charset="0"/>
                <a:cs typeface="Clear Sans Regular" panose="020B0604020202020204" charset="0"/>
              </a:rPr>
              <a:t>Apelo turístico/de lazer e de proteção ao meio ambiente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latin typeface="Clear Sans Regular" panose="020B0604020202020204" charset="0"/>
                <a:cs typeface="Clear Sans Regular" panose="020B0604020202020204" charset="0"/>
              </a:rPr>
              <a:t>Educação ambiental </a:t>
            </a:r>
          </a:p>
        </p:txBody>
      </p:sp>
    </p:spTree>
    <p:extLst>
      <p:ext uri="{BB962C8B-B14F-4D97-AF65-F5344CB8AC3E}">
        <p14:creationId xmlns:p14="http://schemas.microsoft.com/office/powerpoint/2010/main" val="1312390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" y="1"/>
            <a:ext cx="4648200" cy="6124799"/>
          </a:xfrm>
          <a:prstGeom prst="rect">
            <a:avLst/>
          </a:prstGeom>
          <a:solidFill>
            <a:srgbClr val="016599"/>
          </a:solidFill>
        </p:spPr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A200FF-A4E7-C106-DF26-55AE6A79AF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1193" y="4413"/>
            <a:ext cx="8720806" cy="616683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5"/>
          <p:cNvSpPr txBox="1"/>
          <p:nvPr/>
        </p:nvSpPr>
        <p:spPr>
          <a:xfrm>
            <a:off x="458478" y="3886200"/>
            <a:ext cx="255423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pt-BR" sz="1600" dirty="0">
                <a:solidFill>
                  <a:srgbClr val="F9FAFB"/>
                </a:solidFill>
                <a:latin typeface="Clear Sans Regular"/>
              </a:rPr>
              <a:t>A partir disso, foram selecionados as que estão em áreas de maior  vulnerabilidade.</a:t>
            </a:r>
          </a:p>
          <a:p>
            <a:pPr>
              <a:spcBef>
                <a:spcPct val="0"/>
              </a:spcBef>
            </a:pPr>
            <a:endParaRPr lang="en-US" sz="1600" dirty="0">
              <a:solidFill>
                <a:srgbClr val="F9FAFB"/>
              </a:solidFill>
              <a:latin typeface="Clear Sans Regular"/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38D876E-4905-4A33-B95A-AC35E43D9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6172200"/>
            <a:ext cx="1775424" cy="685800"/>
          </a:xfrm>
          <a:prstGeom prst="rect">
            <a:avLst/>
          </a:prstGeom>
        </p:spPr>
      </p:pic>
      <p:pic>
        <p:nvPicPr>
          <p:cNvPr id="25" name="Imagem 24" descr="Ícone&#10;&#10;Descrição gerada automaticamente">
            <a:extLst>
              <a:ext uri="{FF2B5EF4-FFF2-40B4-BE49-F238E27FC236}">
                <a16:creationId xmlns:a16="http://schemas.microsoft.com/office/drawing/2014/main" id="{DE1F88B9-3C4D-485C-A70E-598E6AE7D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7" y="6269926"/>
            <a:ext cx="607569" cy="499873"/>
          </a:xfrm>
          <a:prstGeom prst="rect">
            <a:avLst/>
          </a:prstGeom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AAD0A602-1A48-4F24-8D48-39033FAE1BC1}"/>
              </a:ext>
            </a:extLst>
          </p:cNvPr>
          <p:cNvSpPr txBox="1"/>
          <p:nvPr/>
        </p:nvSpPr>
        <p:spPr>
          <a:xfrm>
            <a:off x="394969" y="733200"/>
            <a:ext cx="286462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200">
                <a:solidFill>
                  <a:srgbClr val="F9FAFB"/>
                </a:solidFill>
                <a:latin typeface="HK Grotesk Bold"/>
              </a:rPr>
              <a:t>Praças públicas nas áreas de mananciais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E83C8C-D2DC-8F43-FA1D-9B749743FDA3}"/>
              </a:ext>
            </a:extLst>
          </p:cNvPr>
          <p:cNvSpPr txBox="1"/>
          <p:nvPr/>
        </p:nvSpPr>
        <p:spPr>
          <a:xfrm>
            <a:off x="7010400" y="4419600"/>
            <a:ext cx="2416279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pt-BR" dirty="0"/>
              <a:t>Total: 238 praças, parques, início de trilhas, zoológicos e outros espaços recreativos  nas áreas de mananciais</a:t>
            </a:r>
          </a:p>
        </p:txBody>
      </p:sp>
    </p:spTree>
    <p:extLst>
      <p:ext uri="{BB962C8B-B14F-4D97-AF65-F5344CB8AC3E}">
        <p14:creationId xmlns:p14="http://schemas.microsoft.com/office/powerpoint/2010/main" val="4915892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" y="1"/>
            <a:ext cx="4648200" cy="6124799"/>
          </a:xfrm>
          <a:prstGeom prst="rect">
            <a:avLst/>
          </a:prstGeom>
          <a:solidFill>
            <a:srgbClr val="016599"/>
          </a:solidFill>
        </p:spPr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1B20692-619C-BD50-5E1B-7FDC18E99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1665" y="0"/>
            <a:ext cx="8730333" cy="617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B38D876E-4905-4A33-B95A-AC35E43D9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6172200"/>
            <a:ext cx="1775424" cy="685800"/>
          </a:xfrm>
          <a:prstGeom prst="rect">
            <a:avLst/>
          </a:prstGeom>
        </p:spPr>
      </p:pic>
      <p:pic>
        <p:nvPicPr>
          <p:cNvPr id="25" name="Imagem 24" descr="Ícone&#10;&#10;Descrição gerada automaticamente">
            <a:extLst>
              <a:ext uri="{FF2B5EF4-FFF2-40B4-BE49-F238E27FC236}">
                <a16:creationId xmlns:a16="http://schemas.microsoft.com/office/drawing/2014/main" id="{DE1F88B9-3C4D-485C-A70E-598E6AE7D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7" y="6269926"/>
            <a:ext cx="607569" cy="499873"/>
          </a:xfrm>
          <a:prstGeom prst="rect">
            <a:avLst/>
          </a:prstGeom>
        </p:spPr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id="{534D866F-08A7-B288-406C-D211362AD39E}"/>
              </a:ext>
            </a:extLst>
          </p:cNvPr>
          <p:cNvSpPr txBox="1"/>
          <p:nvPr/>
        </p:nvSpPr>
        <p:spPr>
          <a:xfrm>
            <a:off x="457200" y="533400"/>
            <a:ext cx="2864628" cy="2893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rgbClr val="F9FAFB"/>
                </a:solidFill>
                <a:latin typeface="HK Grotesk Bold"/>
              </a:rPr>
              <a:t>Placa com lixeira acoplada</a:t>
            </a:r>
          </a:p>
          <a:p>
            <a:endParaRPr lang="pt-BR" dirty="0">
              <a:solidFill>
                <a:srgbClr val="F9FAFB"/>
              </a:solidFill>
              <a:latin typeface="HK Grotesk Bold"/>
            </a:endParaRPr>
          </a:p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pt-BR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raças públicas com área de lazer para crianças, academia ao ar livre, pista para caminhada, etc. e terminais urbanos </a:t>
            </a:r>
            <a:endParaRPr lang="pt-BR" dirty="0">
              <a:solidFill>
                <a:schemeClr val="bg1"/>
              </a:solidFill>
            </a:endParaRPr>
          </a:p>
          <a:p>
            <a:endParaRPr lang="pt-BR" sz="3200" dirty="0">
              <a:solidFill>
                <a:srgbClr val="F9FAFB"/>
              </a:solidFill>
              <a:latin typeface="HK Grotesk Bold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4145970-5F26-0CB3-2D6A-DDBCB3BFF3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5975" y="3657600"/>
            <a:ext cx="1419174" cy="1620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7051E2E-FEB3-FF7A-18EB-0F78DD11C9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22" t="5455" r="2192" b="38497"/>
          <a:stretch/>
        </p:blipFill>
        <p:spPr>
          <a:xfrm>
            <a:off x="487678" y="3086440"/>
            <a:ext cx="2518289" cy="2823536"/>
          </a:xfrm>
          <a:prstGeom prst="roundRect">
            <a:avLst>
              <a:gd name="adj" fmla="val 4937"/>
            </a:avLst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5520763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121200"/>
            <a:ext cx="12192000" cy="736800"/>
          </a:xfrm>
          <a:prstGeom prst="rect">
            <a:avLst/>
          </a:prstGeom>
          <a:solidFill>
            <a:srgbClr val="016599"/>
          </a:solidFill>
        </p:spPr>
      </p: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2FE2FC3D-2937-4648-9E49-E96007555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031" y="5519927"/>
            <a:ext cx="607569" cy="49987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A9F898D-465B-4A65-98A1-F67F349AF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0"/>
            <a:ext cx="1775424" cy="685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71128" y="609600"/>
            <a:ext cx="11049743" cy="769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pt-BR" sz="4000" dirty="0">
                <a:solidFill>
                  <a:srgbClr val="016599"/>
                </a:solidFill>
                <a:latin typeface="HK Grotesk Bold"/>
              </a:rPr>
              <a:t>Escolas municipais e estaduais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F6DE4F0-D2E0-1AFF-B2D6-D3503259CE1B}"/>
              </a:ext>
            </a:extLst>
          </p:cNvPr>
          <p:cNvSpPr txBox="1"/>
          <p:nvPr/>
        </p:nvSpPr>
        <p:spPr>
          <a:xfrm>
            <a:off x="598167" y="1643943"/>
            <a:ext cx="112128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2pPr marL="0" marR="0"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0040" algn="r"/>
              </a:tabLst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defRPr>
            </a:lvl2pPr>
          </a:lstStyle>
          <a:p>
            <a:pPr algn="just"/>
            <a:r>
              <a:rPr lang="pt-BR" sz="1800" b="1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Potencial de alcance: </a:t>
            </a:r>
          </a:p>
          <a:p>
            <a:pPr algn="just"/>
            <a:endParaRPr lang="pt-BR" sz="1800" dirty="0">
              <a:solidFill>
                <a:prstClr val="black"/>
              </a:solidFill>
              <a:latin typeface="Clear Sans Regular" panose="020B0604020202020204" charset="0"/>
              <a:cs typeface="Clear Sans Regular" panose="020B0604020202020204" charset="0"/>
            </a:endParaRPr>
          </a:p>
          <a:p>
            <a:pPr algn="just"/>
            <a:r>
              <a:rPr lang="pt-BR" sz="1800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Grande </a:t>
            </a:r>
            <a:r>
              <a:rPr lang="pt-BR" sz="1800" u="sng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potencial de alcance à diferentes públicos</a:t>
            </a:r>
            <a:r>
              <a:rPr lang="pt-BR" sz="1800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, além do </a:t>
            </a:r>
            <a:r>
              <a:rPr lang="pt-BR" sz="1800" u="sng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potencial educativo</a:t>
            </a:r>
            <a:r>
              <a:rPr lang="pt-BR" sz="1800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 atingindo diferentes gerações e buscando a conscientização da população como um todo.</a:t>
            </a:r>
          </a:p>
          <a:p>
            <a:pPr algn="just"/>
            <a:endParaRPr lang="pt-BR" sz="1800" dirty="0">
              <a:solidFill>
                <a:prstClr val="black"/>
              </a:solidFill>
              <a:latin typeface="Clear Sans Regular" panose="020B0604020202020204" charset="0"/>
              <a:cs typeface="Clear Sans Regular" panose="020B0604020202020204" charset="0"/>
            </a:endParaRPr>
          </a:p>
          <a:p>
            <a:pPr algn="just"/>
            <a:r>
              <a:rPr lang="pt-BR" sz="1800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Para explorar este potencial de alcance, é proposto a criação de uma </a:t>
            </a:r>
            <a:r>
              <a:rPr lang="pt-BR" sz="1800" u="sng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parceria a nível regional com as secretarias de educação/diretorias de ensino</a:t>
            </a:r>
            <a:r>
              <a:rPr lang="pt-BR" sz="1800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 de cada município para a inclusão do tema de proteção e recuperação de mananciais no currículo pedagógico das escolas em áreas de mananciais.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94560B5-129A-A42F-7E60-1CD1E6080F39}"/>
              </a:ext>
            </a:extLst>
          </p:cNvPr>
          <p:cNvSpPr txBox="1"/>
          <p:nvPr/>
        </p:nvSpPr>
        <p:spPr>
          <a:xfrm>
            <a:off x="304800" y="4217297"/>
            <a:ext cx="7772399" cy="1240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333"/>
              </a:lnSpc>
              <a:spcBef>
                <a:spcPct val="0"/>
              </a:spcBef>
              <a:spcAft>
                <a:spcPts val="1200"/>
              </a:spcAft>
              <a:defRPr sz="2000">
                <a:latin typeface="Clear Sans Regular"/>
              </a:defRPr>
            </a:lvl1pPr>
          </a:lstStyle>
          <a:p>
            <a:pPr marL="457200" lvl="1" algn="just">
              <a:lnSpc>
                <a:spcPct val="115000"/>
              </a:lnSpc>
              <a:spcAft>
                <a:spcPts val="1200"/>
              </a:spcAft>
              <a:tabLst>
                <a:tab pos="5400040" algn="r"/>
              </a:tabLst>
            </a:pPr>
            <a:r>
              <a:rPr lang="pt-BR" sz="1800" b="1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Tipo de equipamento mais adequado: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latin typeface="Clear Sans Regular" panose="020B0604020202020204" charset="0"/>
                <a:cs typeface="Clear Sans Regular" panose="020B0604020202020204" charset="0"/>
              </a:rPr>
              <a:t>Placa informativa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endParaRPr lang="pt-BR" sz="1800" dirty="0">
              <a:latin typeface="Clear Sans Regular" panose="020B0604020202020204" charset="0"/>
              <a:cs typeface="Clear Sans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708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65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6172200"/>
          </a:xfrm>
          <a:prstGeom prst="rect">
            <a:avLst/>
          </a:prstGeom>
          <a:solidFill>
            <a:schemeClr val="bg1"/>
          </a:solidFill>
        </p:spPr>
      </p:sp>
      <p:sp>
        <p:nvSpPr>
          <p:cNvPr id="12" name="TextBox 12"/>
          <p:cNvSpPr txBox="1"/>
          <p:nvPr/>
        </p:nvSpPr>
        <p:spPr>
          <a:xfrm>
            <a:off x="6273540" y="76200"/>
            <a:ext cx="5181600" cy="285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427"/>
              </a:lnSpc>
              <a:spcBef>
                <a:spcPct val="0"/>
              </a:spcBef>
            </a:pPr>
            <a:endParaRPr lang="en-US" sz="1733" dirty="0">
              <a:solidFill>
                <a:srgbClr val="016599"/>
              </a:solidFill>
              <a:latin typeface="Clear Sans Regular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 r="72089" b="6829"/>
          <a:stretch>
            <a:fillRect/>
          </a:stretch>
        </p:blipFill>
        <p:spPr>
          <a:xfrm>
            <a:off x="10227688" y="0"/>
            <a:ext cx="2002412" cy="898220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C0F6F70D-DC19-4205-B917-9B0BAA708008}"/>
              </a:ext>
            </a:extLst>
          </p:cNvPr>
          <p:cNvSpPr txBox="1"/>
          <p:nvPr/>
        </p:nvSpPr>
        <p:spPr>
          <a:xfrm>
            <a:off x="812952" y="730903"/>
            <a:ext cx="5460588" cy="1620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400"/>
              </a:lnSpc>
            </a:pPr>
            <a:r>
              <a:rPr lang="pt-BR" sz="4800" dirty="0">
                <a:solidFill>
                  <a:srgbClr val="016599"/>
                </a:solidFill>
                <a:latin typeface="HK Grotesk Bold"/>
              </a:rPr>
              <a:t>Identidade </a:t>
            </a:r>
          </a:p>
          <a:p>
            <a:pPr defTabSz="609630">
              <a:lnSpc>
                <a:spcPts val="6400"/>
              </a:lnSpc>
            </a:pPr>
            <a:r>
              <a:rPr lang="pt-BR" sz="4800" dirty="0">
                <a:solidFill>
                  <a:srgbClr val="016599"/>
                </a:solidFill>
                <a:latin typeface="HK Grotesk Bold"/>
              </a:rPr>
              <a:t>visual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C18FA0E6-7A89-F58D-385E-5E069323FF0C}"/>
              </a:ext>
            </a:extLst>
          </p:cNvPr>
          <p:cNvSpPr txBox="1"/>
          <p:nvPr/>
        </p:nvSpPr>
        <p:spPr>
          <a:xfrm>
            <a:off x="812952" y="2690199"/>
            <a:ext cx="2620964" cy="2736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2427"/>
              </a:lnSpc>
              <a:spcBef>
                <a:spcPct val="0"/>
              </a:spcBef>
            </a:pPr>
            <a:r>
              <a:rPr lang="pt-BR" sz="1400" dirty="0">
                <a:latin typeface="Clear Sans Regular"/>
              </a:rPr>
              <a:t>Etapas:</a:t>
            </a:r>
          </a:p>
          <a:p>
            <a:pPr marL="285750" indent="-285750" algn="just" defTabSz="609630">
              <a:lnSpc>
                <a:spcPts val="242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400" dirty="0">
                <a:latin typeface="Clear Sans Regular"/>
              </a:rPr>
              <a:t>Briefing</a:t>
            </a:r>
          </a:p>
          <a:p>
            <a:pPr marL="285750" indent="-285750" algn="just" defTabSz="609630">
              <a:lnSpc>
                <a:spcPts val="242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400" dirty="0">
                <a:latin typeface="Clear Sans Regular"/>
              </a:rPr>
              <a:t>Brainstorm</a:t>
            </a:r>
          </a:p>
          <a:p>
            <a:pPr marL="285750" indent="-285750" algn="just" defTabSz="609630">
              <a:lnSpc>
                <a:spcPts val="242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400" dirty="0">
                <a:latin typeface="Clear Sans Regular"/>
              </a:rPr>
              <a:t>Pesquisa de fundamentação</a:t>
            </a:r>
          </a:p>
          <a:p>
            <a:pPr marL="285750" indent="-285750" algn="just" defTabSz="609630">
              <a:lnSpc>
                <a:spcPts val="242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400" dirty="0">
                <a:latin typeface="Clear Sans Regular"/>
              </a:rPr>
              <a:t>Apresentação e definição de propostas</a:t>
            </a:r>
          </a:p>
          <a:p>
            <a:pPr marL="285750" indent="-285750" algn="just" defTabSz="609630">
              <a:lnSpc>
                <a:spcPts val="242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400" dirty="0">
                <a:latin typeface="Clear Sans Regular"/>
              </a:rPr>
              <a:t>Teste e análise de resultado</a:t>
            </a:r>
          </a:p>
          <a:p>
            <a:pPr marL="285750" indent="-285750" algn="just" defTabSz="609630">
              <a:lnSpc>
                <a:spcPts val="242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1400" dirty="0">
                <a:latin typeface="Clear Sans Regular"/>
              </a:rPr>
              <a:t>Elaboração do manual de identidade visual</a:t>
            </a:r>
            <a:endParaRPr lang="en-US" sz="1400" dirty="0">
              <a:latin typeface="Clear Sans Regular"/>
            </a:endParaRPr>
          </a:p>
        </p:txBody>
      </p:sp>
      <p:pic>
        <p:nvPicPr>
          <p:cNvPr id="6" name="Imagem 5" descr="Logotipo, nome da empresa&#10;&#10;Descrição gerada automaticamente">
            <a:extLst>
              <a:ext uri="{FF2B5EF4-FFF2-40B4-BE49-F238E27FC236}">
                <a16:creationId xmlns:a16="http://schemas.microsoft.com/office/drawing/2014/main" id="{16C9FA00-2AD2-704E-2614-F2CEDAA46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99" y="685800"/>
            <a:ext cx="5648834" cy="5648834"/>
          </a:xfrm>
          <a:prstGeom prst="rect">
            <a:avLst/>
          </a:prstGeom>
        </p:spPr>
      </p:pic>
      <p:pic>
        <p:nvPicPr>
          <p:cNvPr id="16" name="Imagem 15" descr="Uma imagem contendo Texto&#10;&#10;Descrição gerada automaticamente">
            <a:extLst>
              <a:ext uri="{FF2B5EF4-FFF2-40B4-BE49-F238E27FC236}">
                <a16:creationId xmlns:a16="http://schemas.microsoft.com/office/drawing/2014/main" id="{F4507FCB-4D76-C5CB-EA80-4842919574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040" y="3623926"/>
            <a:ext cx="2337990" cy="869386"/>
          </a:xfrm>
          <a:prstGeom prst="rect">
            <a:avLst/>
          </a:prstGeom>
        </p:spPr>
      </p:pic>
      <p:pic>
        <p:nvPicPr>
          <p:cNvPr id="18" name="Imagem 17" descr="Uma imagem contendo Logotipo&#10;&#10;Descrição gerada automaticamente">
            <a:extLst>
              <a:ext uri="{FF2B5EF4-FFF2-40B4-BE49-F238E27FC236}">
                <a16:creationId xmlns:a16="http://schemas.microsoft.com/office/drawing/2014/main" id="{9176FA28-15BC-F907-3A83-883A568E34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637" y="4885468"/>
            <a:ext cx="2337990" cy="869386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96EF5A73-7CAA-98D7-069B-E9F7F6152C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414" y="1916824"/>
            <a:ext cx="1319324" cy="1314946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698F93BD-63B9-9F3C-7BBF-6C9C2C2A20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9214" y="1934901"/>
            <a:ext cx="1301206" cy="1296869"/>
          </a:xfrm>
          <a:prstGeom prst="rect">
            <a:avLst/>
          </a:prstGeom>
        </p:spPr>
      </p:pic>
      <p:sp>
        <p:nvSpPr>
          <p:cNvPr id="29" name="TextBox 7">
            <a:extLst>
              <a:ext uri="{FF2B5EF4-FFF2-40B4-BE49-F238E27FC236}">
                <a16:creationId xmlns:a16="http://schemas.microsoft.com/office/drawing/2014/main" id="{57B1AC9B-F810-1F83-0FD9-FFE60820D596}"/>
              </a:ext>
            </a:extLst>
          </p:cNvPr>
          <p:cNvSpPr txBox="1"/>
          <p:nvPr/>
        </p:nvSpPr>
        <p:spPr>
          <a:xfrm>
            <a:off x="9514710" y="1466230"/>
            <a:ext cx="2523196" cy="350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000"/>
              </a:lnSpc>
            </a:pPr>
            <a:r>
              <a:rPr lang="pt-BR" sz="1600">
                <a:latin typeface="HK Grotesk Bold"/>
              </a:rPr>
              <a:t>Variações</a:t>
            </a:r>
            <a:endParaRPr lang="pt-BR" sz="2400">
              <a:latin typeface="HK Grotesk Bold"/>
            </a:endParaRPr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35CF339A-ED83-29FC-EA92-37679D659862}"/>
              </a:ext>
            </a:extLst>
          </p:cNvPr>
          <p:cNvCxnSpPr>
            <a:cxnSpLocks/>
          </p:cNvCxnSpPr>
          <p:nvPr/>
        </p:nvCxnSpPr>
        <p:spPr>
          <a:xfrm>
            <a:off x="9296400" y="1130948"/>
            <a:ext cx="0" cy="49074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" y="1"/>
            <a:ext cx="4648200" cy="6124799"/>
          </a:xfrm>
          <a:prstGeom prst="rect">
            <a:avLst/>
          </a:prstGeom>
          <a:solidFill>
            <a:srgbClr val="016599"/>
          </a:solidFill>
        </p:spPr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961E5BD-0A44-1492-B6D4-110D98DE50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1192" y="11481"/>
            <a:ext cx="8720806" cy="616716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5"/>
          <p:cNvSpPr txBox="1"/>
          <p:nvPr/>
        </p:nvSpPr>
        <p:spPr>
          <a:xfrm>
            <a:off x="493761" y="3899561"/>
            <a:ext cx="255423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pt-BR" sz="1600" dirty="0">
                <a:solidFill>
                  <a:srgbClr val="F9FAFB"/>
                </a:solidFill>
                <a:latin typeface="Clear Sans Regular"/>
              </a:rPr>
              <a:t>A partir disso, foram selecionados as que estão em áreas de maior  vulnerabilidade.</a:t>
            </a:r>
          </a:p>
          <a:p>
            <a:pPr>
              <a:spcBef>
                <a:spcPct val="0"/>
              </a:spcBef>
            </a:pPr>
            <a:endParaRPr lang="en-US" sz="1600" dirty="0">
              <a:solidFill>
                <a:srgbClr val="F9FAFB"/>
              </a:solidFill>
              <a:latin typeface="Clear Sans Regular"/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38D876E-4905-4A33-B95A-AC35E43D9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6172200"/>
            <a:ext cx="1775424" cy="685800"/>
          </a:xfrm>
          <a:prstGeom prst="rect">
            <a:avLst/>
          </a:prstGeom>
        </p:spPr>
      </p:pic>
      <p:pic>
        <p:nvPicPr>
          <p:cNvPr id="25" name="Imagem 24" descr="Ícone&#10;&#10;Descrição gerada automaticamente">
            <a:extLst>
              <a:ext uri="{FF2B5EF4-FFF2-40B4-BE49-F238E27FC236}">
                <a16:creationId xmlns:a16="http://schemas.microsoft.com/office/drawing/2014/main" id="{DE1F88B9-3C4D-485C-A70E-598E6AE7D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7" y="6269926"/>
            <a:ext cx="607569" cy="499873"/>
          </a:xfrm>
          <a:prstGeom prst="rect">
            <a:avLst/>
          </a:prstGeom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AAD0A602-1A48-4F24-8D48-39033FAE1BC1}"/>
              </a:ext>
            </a:extLst>
          </p:cNvPr>
          <p:cNvSpPr txBox="1"/>
          <p:nvPr/>
        </p:nvSpPr>
        <p:spPr>
          <a:xfrm>
            <a:off x="394969" y="733200"/>
            <a:ext cx="286462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200">
                <a:solidFill>
                  <a:srgbClr val="F9FAFB"/>
                </a:solidFill>
                <a:latin typeface="HK Grotesk Bold"/>
              </a:rPr>
              <a:t>Escolas nas áreas de mananciais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E83C8C-D2DC-8F43-FA1D-9B749743FDA3}"/>
              </a:ext>
            </a:extLst>
          </p:cNvPr>
          <p:cNvSpPr txBox="1"/>
          <p:nvPr/>
        </p:nvSpPr>
        <p:spPr>
          <a:xfrm>
            <a:off x="7467600" y="4419600"/>
            <a:ext cx="1959079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pt-BR" dirty="0"/>
              <a:t>Total: 193 escolas municipais e estaduais nas áreas de mananciais</a:t>
            </a:r>
          </a:p>
        </p:txBody>
      </p:sp>
    </p:spTree>
    <p:extLst>
      <p:ext uri="{BB962C8B-B14F-4D97-AF65-F5344CB8AC3E}">
        <p14:creationId xmlns:p14="http://schemas.microsoft.com/office/powerpoint/2010/main" val="69238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" y="1"/>
            <a:ext cx="4648200" cy="6124799"/>
          </a:xfrm>
          <a:prstGeom prst="rect">
            <a:avLst/>
          </a:prstGeom>
          <a:solidFill>
            <a:srgbClr val="016599"/>
          </a:solidFill>
        </p:spPr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654FFDF-B314-EA8E-3C57-82F574F525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0375" y="12289"/>
            <a:ext cx="8730333" cy="6173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B38D876E-4905-4A33-B95A-AC35E43D9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6172200"/>
            <a:ext cx="1775424" cy="685800"/>
          </a:xfrm>
          <a:prstGeom prst="rect">
            <a:avLst/>
          </a:prstGeom>
        </p:spPr>
      </p:pic>
      <p:pic>
        <p:nvPicPr>
          <p:cNvPr id="25" name="Imagem 24" descr="Ícone&#10;&#10;Descrição gerada automaticamente">
            <a:extLst>
              <a:ext uri="{FF2B5EF4-FFF2-40B4-BE49-F238E27FC236}">
                <a16:creationId xmlns:a16="http://schemas.microsoft.com/office/drawing/2014/main" id="{DE1F88B9-3C4D-485C-A70E-598E6AE7D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7" y="6269926"/>
            <a:ext cx="607569" cy="499873"/>
          </a:xfrm>
          <a:prstGeom prst="rect">
            <a:avLst/>
          </a:prstGeom>
        </p:spPr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id="{534D866F-08A7-B288-406C-D211362AD39E}"/>
              </a:ext>
            </a:extLst>
          </p:cNvPr>
          <p:cNvSpPr txBox="1"/>
          <p:nvPr/>
        </p:nvSpPr>
        <p:spPr>
          <a:xfrm>
            <a:off x="436615" y="533400"/>
            <a:ext cx="286462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rgbClr val="F9FAFB"/>
                </a:solidFill>
                <a:latin typeface="HK Grotesk Bold"/>
              </a:rPr>
              <a:t>Placas informativas</a:t>
            </a:r>
          </a:p>
          <a:p>
            <a:endParaRPr lang="pt-BR" sz="1400" dirty="0">
              <a:solidFill>
                <a:srgbClr val="F9FAFB"/>
              </a:solidFill>
              <a:latin typeface="HK Grotesk Bold"/>
            </a:endParaRPr>
          </a:p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Escolas municipais e estaduais em áreas de maior vulnerabilidade, com espaço disponível para instalação </a:t>
            </a:r>
            <a:endParaRPr lang="pt-BR" dirty="0">
              <a:solidFill>
                <a:schemeClr val="bg1"/>
              </a:solidFill>
            </a:endParaRPr>
          </a:p>
          <a:p>
            <a:endParaRPr lang="pt-BR" sz="3200" dirty="0">
              <a:solidFill>
                <a:srgbClr val="F9FAFB"/>
              </a:solidFill>
              <a:latin typeface="HK Grotesk Bold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6481C56-2D5C-C848-BB4B-D4D21B9A7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3657600"/>
            <a:ext cx="1419174" cy="1620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1829B1D-062A-311B-BE2A-1E661EDE3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19" y="2819400"/>
            <a:ext cx="2730139" cy="2983091"/>
          </a:xfrm>
          <a:prstGeom prst="roundRect">
            <a:avLst>
              <a:gd name="adj" fmla="val 4937"/>
            </a:avLst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4026678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121200"/>
            <a:ext cx="12192000" cy="736800"/>
          </a:xfrm>
          <a:prstGeom prst="rect">
            <a:avLst/>
          </a:prstGeom>
          <a:solidFill>
            <a:srgbClr val="016599"/>
          </a:solidFill>
        </p:spPr>
      </p: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2FE2FC3D-2937-4648-9E49-E96007555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031" y="5519927"/>
            <a:ext cx="607569" cy="49987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A9F898D-465B-4A65-98A1-F67F349AF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0"/>
            <a:ext cx="1775424" cy="685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71128" y="609600"/>
            <a:ext cx="11049743" cy="769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pt-BR" sz="4000" dirty="0">
                <a:solidFill>
                  <a:srgbClr val="016599"/>
                </a:solidFill>
                <a:latin typeface="HK Grotesk Bold"/>
              </a:rPr>
              <a:t>Resumo - Quantitativos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F6DE4F0-D2E0-1AFF-B2D6-D3503259CE1B}"/>
              </a:ext>
            </a:extLst>
          </p:cNvPr>
          <p:cNvSpPr txBox="1"/>
          <p:nvPr/>
        </p:nvSpPr>
        <p:spPr>
          <a:xfrm>
            <a:off x="583418" y="1859106"/>
            <a:ext cx="11212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2pPr marL="0" marR="0"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0040" algn="r"/>
              </a:tabLst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defRPr>
            </a:lvl2pPr>
          </a:lstStyle>
          <a:p>
            <a:pPr algn="ctr"/>
            <a:r>
              <a:rPr lang="pt-BR" sz="1800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Quantitativos por tipo de equipamento visual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46B7B57-F599-8200-0847-5D474C069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35" y="2371003"/>
            <a:ext cx="11225123" cy="309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706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0" y="0"/>
            <a:ext cx="4648200" cy="6124799"/>
          </a:xfrm>
          <a:prstGeom prst="rect">
            <a:avLst/>
          </a:prstGeom>
          <a:solidFill>
            <a:srgbClr val="016599"/>
          </a:solidFill>
        </p:spPr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38D876E-4905-4A33-B95A-AC35E43D9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6172200"/>
            <a:ext cx="1775424" cy="685800"/>
          </a:xfrm>
          <a:prstGeom prst="rect">
            <a:avLst/>
          </a:prstGeom>
        </p:spPr>
      </p:pic>
      <p:pic>
        <p:nvPicPr>
          <p:cNvPr id="25" name="Imagem 24" descr="Ícone&#10;&#10;Descrição gerada automaticamente">
            <a:extLst>
              <a:ext uri="{FF2B5EF4-FFF2-40B4-BE49-F238E27FC236}">
                <a16:creationId xmlns:a16="http://schemas.microsoft.com/office/drawing/2014/main" id="{DE1F88B9-3C4D-485C-A70E-598E6AE7D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7" y="6269926"/>
            <a:ext cx="607569" cy="499873"/>
          </a:xfrm>
          <a:prstGeom prst="rect">
            <a:avLst/>
          </a:prstGeom>
        </p:spPr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id="{534D866F-08A7-B288-406C-D211362AD39E}"/>
              </a:ext>
            </a:extLst>
          </p:cNvPr>
          <p:cNvSpPr txBox="1"/>
          <p:nvPr/>
        </p:nvSpPr>
        <p:spPr>
          <a:xfrm>
            <a:off x="457200" y="533400"/>
            <a:ext cx="286462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>
                <a:solidFill>
                  <a:srgbClr val="F9FAFB"/>
                </a:solidFill>
                <a:latin typeface="HK Grotesk Bold"/>
              </a:rPr>
              <a:t>Mapa resumo</a:t>
            </a:r>
          </a:p>
          <a:p>
            <a:endParaRPr lang="pt-BR" sz="2000">
              <a:solidFill>
                <a:srgbClr val="F9FAFB"/>
              </a:solidFill>
              <a:latin typeface="HK Grotesk Bold"/>
            </a:endParaRPr>
          </a:p>
          <a:p>
            <a:r>
              <a:rPr lang="pt-BR" sz="2000">
                <a:solidFill>
                  <a:srgbClr val="F9FAFB"/>
                </a:solidFill>
                <a:latin typeface="HK Grotesk Bold"/>
              </a:rPr>
              <a:t>Roteiro de instalação</a:t>
            </a:r>
          </a:p>
          <a:p>
            <a:endParaRPr lang="pt-BR" sz="3200">
              <a:solidFill>
                <a:srgbClr val="F9FAFB"/>
              </a:solidFill>
              <a:latin typeface="HK Grotesk Bold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567660C-17D6-616F-CDD0-1518E20979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4167" y="0"/>
            <a:ext cx="8730333" cy="617352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09789F9-EA0E-E7CD-EFAE-352893F569E4}"/>
              </a:ext>
            </a:extLst>
          </p:cNvPr>
          <p:cNvSpPr txBox="1"/>
          <p:nvPr/>
        </p:nvSpPr>
        <p:spPr>
          <a:xfrm>
            <a:off x="355008" y="4210167"/>
            <a:ext cx="2769192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1600">
                <a:solidFill>
                  <a:srgbClr val="F9FAFB"/>
                </a:solidFill>
                <a:latin typeface="Clear Sans Regular"/>
              </a:defRPr>
            </a:lvl1pPr>
          </a:lstStyle>
          <a:p>
            <a:r>
              <a:rPr lang="pt-BR" sz="1400" dirty="0"/>
              <a:t>Além disso, sugere-se a instalação de placas de esquina de rua (pirulito) a fim de complementar o sistema de sinalização e demarcar a área de mananciais.</a:t>
            </a:r>
          </a:p>
        </p:txBody>
      </p:sp>
    </p:spTree>
    <p:extLst>
      <p:ext uri="{BB962C8B-B14F-4D97-AF65-F5344CB8AC3E}">
        <p14:creationId xmlns:p14="http://schemas.microsoft.com/office/powerpoint/2010/main" val="21522700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223001"/>
            <a:ext cx="12192000" cy="736600"/>
          </a:xfrm>
          <a:prstGeom prst="rect">
            <a:avLst/>
          </a:prstGeom>
          <a:solidFill>
            <a:srgbClr val="016599"/>
          </a:solidFill>
        </p:spPr>
      </p:sp>
      <p:grpSp>
        <p:nvGrpSpPr>
          <p:cNvPr id="3" name="Group 3"/>
          <p:cNvGrpSpPr/>
          <p:nvPr/>
        </p:nvGrpSpPr>
        <p:grpSpPr>
          <a:xfrm>
            <a:off x="685801" y="681038"/>
            <a:ext cx="6934199" cy="1605439"/>
            <a:chOff x="0" y="-9525"/>
            <a:chExt cx="13868399" cy="3210879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3868399" cy="32108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400"/>
                </a:lnSpc>
              </a:pPr>
              <a:r>
                <a:rPr lang="pt-BR" sz="4400" dirty="0">
                  <a:solidFill>
                    <a:srgbClr val="016599"/>
                  </a:solidFill>
                  <a:latin typeface="HK Grotesk Bold"/>
                </a:rPr>
                <a:t>Sinalização diferenciada, consciente e sustentável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893210"/>
              <a:ext cx="13055911" cy="570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26"/>
                </a:lnSpc>
                <a:spcBef>
                  <a:spcPct val="0"/>
                </a:spcBef>
              </a:pPr>
              <a:endParaRPr lang="en-US" sz="1733" dirty="0">
                <a:solidFill>
                  <a:srgbClr val="016599"/>
                </a:solidFill>
                <a:latin typeface="Clear Sans Regular"/>
              </a:endParaRPr>
            </a:p>
          </p:txBody>
        </p:sp>
      </p:grpSp>
      <p:pic>
        <p:nvPicPr>
          <p:cNvPr id="22" name="Imagem 21">
            <a:extLst>
              <a:ext uri="{FF2B5EF4-FFF2-40B4-BE49-F238E27FC236}">
                <a16:creationId xmlns:a16="http://schemas.microsoft.com/office/drawing/2014/main" id="{B81A94A6-9EB4-4C33-936D-BAAA6587CE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0"/>
            <a:ext cx="1775424" cy="685800"/>
          </a:xfrm>
          <a:prstGeom prst="rect">
            <a:avLst/>
          </a:prstGeom>
        </p:spPr>
      </p:pic>
      <p:pic>
        <p:nvPicPr>
          <p:cNvPr id="23" name="Imagem 22" descr="Ícone&#10;&#10;Descrição gerada automaticamente">
            <a:extLst>
              <a:ext uri="{FF2B5EF4-FFF2-40B4-BE49-F238E27FC236}">
                <a16:creationId xmlns:a16="http://schemas.microsoft.com/office/drawing/2014/main" id="{BF1E86E9-3EA5-4645-8C17-9A2555F6A7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088" y="5418327"/>
            <a:ext cx="607569" cy="499873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2DD0AF73-22AC-4676-BBA3-3FF8779CBCEF}"/>
              </a:ext>
            </a:extLst>
          </p:cNvPr>
          <p:cNvSpPr txBox="1"/>
          <p:nvPr/>
        </p:nvSpPr>
        <p:spPr>
          <a:xfrm>
            <a:off x="685801" y="2655666"/>
            <a:ext cx="9524999" cy="1624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333"/>
              </a:lnSpc>
              <a:spcBef>
                <a:spcPct val="0"/>
              </a:spcBef>
              <a:spcAft>
                <a:spcPts val="1200"/>
              </a:spcAft>
              <a:defRPr sz="2000">
                <a:latin typeface="Clear Sans Regular"/>
              </a:defRPr>
            </a:lvl1pPr>
          </a:lstStyle>
          <a:p>
            <a:pPr algn="just"/>
            <a:r>
              <a:rPr lang="pt-BR" sz="1800" b="1" dirty="0"/>
              <a:t>Critérios que visam fazer com que a própria placa seja um elemento de educação ambiental: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800" dirty="0"/>
              <a:t>Escolha de materiais: reciclados, não poluentes e mais duráveis.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800" dirty="0"/>
              <a:t>Processo de produção: ecologicamente correto, livre de solventes.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800" dirty="0"/>
          </a:p>
        </p:txBody>
      </p:sp>
      <p:pic>
        <p:nvPicPr>
          <p:cNvPr id="9" name="Gráfico 8" descr="Reciclagem com preenchimento sólido">
            <a:extLst>
              <a:ext uri="{FF2B5EF4-FFF2-40B4-BE49-F238E27FC236}">
                <a16:creationId xmlns:a16="http://schemas.microsoft.com/office/drawing/2014/main" id="{0E59142C-2A3D-34EE-1AF1-8C9B284E9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2275" y="4672821"/>
            <a:ext cx="914400" cy="914400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F8DB7B71-11E5-3721-1E27-CFA398F8D852}"/>
              </a:ext>
            </a:extLst>
          </p:cNvPr>
          <p:cNvSpPr txBox="1"/>
          <p:nvPr/>
        </p:nvSpPr>
        <p:spPr>
          <a:xfrm>
            <a:off x="3352800" y="4520116"/>
            <a:ext cx="60183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Poderá ser contabilizado o total de resíduos plásticos retirados do meio ambiente para a produção de cada placa instalada.</a:t>
            </a:r>
          </a:p>
        </p:txBody>
      </p:sp>
    </p:spTree>
    <p:extLst>
      <p:ext uri="{BB962C8B-B14F-4D97-AF65-F5344CB8AC3E}">
        <p14:creationId xmlns:p14="http://schemas.microsoft.com/office/powerpoint/2010/main" val="11535525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223001"/>
            <a:ext cx="12192000" cy="736600"/>
          </a:xfrm>
          <a:prstGeom prst="rect">
            <a:avLst/>
          </a:prstGeom>
          <a:solidFill>
            <a:srgbClr val="016599"/>
          </a:solidFill>
        </p:spPr>
      </p:sp>
      <p:grpSp>
        <p:nvGrpSpPr>
          <p:cNvPr id="3" name="Group 3"/>
          <p:cNvGrpSpPr/>
          <p:nvPr/>
        </p:nvGrpSpPr>
        <p:grpSpPr>
          <a:xfrm>
            <a:off x="685801" y="681038"/>
            <a:ext cx="9730775" cy="1236445"/>
            <a:chOff x="0" y="-9525"/>
            <a:chExt cx="19461551" cy="2472891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9461551" cy="15694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400"/>
                </a:lnSpc>
              </a:pPr>
              <a:r>
                <a:rPr lang="pt-BR" sz="4400" dirty="0">
                  <a:solidFill>
                    <a:srgbClr val="016599"/>
                  </a:solidFill>
                  <a:latin typeface="HK Grotesk Bold"/>
                </a:rPr>
                <a:t>Referência de propósito semelhante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893210"/>
              <a:ext cx="13055911" cy="570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26"/>
                </a:lnSpc>
                <a:spcBef>
                  <a:spcPct val="0"/>
                </a:spcBef>
              </a:pPr>
              <a:endParaRPr lang="en-US" sz="1733" dirty="0">
                <a:solidFill>
                  <a:srgbClr val="016599"/>
                </a:solidFill>
                <a:latin typeface="Clear Sans Regular"/>
              </a:endParaRPr>
            </a:p>
          </p:txBody>
        </p:sp>
      </p:grpSp>
      <p:pic>
        <p:nvPicPr>
          <p:cNvPr id="22" name="Imagem 21">
            <a:extLst>
              <a:ext uri="{FF2B5EF4-FFF2-40B4-BE49-F238E27FC236}">
                <a16:creationId xmlns:a16="http://schemas.microsoft.com/office/drawing/2014/main" id="{B81A94A6-9EB4-4C33-936D-BAAA6587CE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0"/>
            <a:ext cx="1775424" cy="685800"/>
          </a:xfrm>
          <a:prstGeom prst="rect">
            <a:avLst/>
          </a:prstGeom>
        </p:spPr>
      </p:pic>
      <p:pic>
        <p:nvPicPr>
          <p:cNvPr id="23" name="Imagem 22" descr="Ícone&#10;&#10;Descrição gerada automaticamente">
            <a:extLst>
              <a:ext uri="{FF2B5EF4-FFF2-40B4-BE49-F238E27FC236}">
                <a16:creationId xmlns:a16="http://schemas.microsoft.com/office/drawing/2014/main" id="{BF1E86E9-3EA5-4645-8C17-9A2555F6A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088" y="5418327"/>
            <a:ext cx="607569" cy="499873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2DD0AF73-22AC-4676-BBA3-3FF8779CBCEF}"/>
              </a:ext>
            </a:extLst>
          </p:cNvPr>
          <p:cNvSpPr txBox="1"/>
          <p:nvPr/>
        </p:nvSpPr>
        <p:spPr>
          <a:xfrm>
            <a:off x="685801" y="1779860"/>
            <a:ext cx="9982199" cy="3659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333"/>
              </a:lnSpc>
              <a:spcBef>
                <a:spcPct val="0"/>
              </a:spcBef>
              <a:spcAft>
                <a:spcPts val="1200"/>
              </a:spcAft>
              <a:defRPr sz="2000">
                <a:latin typeface="Clear Sans Regular"/>
              </a:defRPr>
            </a:lvl1pPr>
          </a:lstStyle>
          <a:p>
            <a:pPr algn="just"/>
            <a:r>
              <a:rPr lang="pt-BR" sz="1800" b="1" dirty="0"/>
              <a:t>Identidade visual dos parques estaduais de São Paulo (FUNDAÇÃO FLORESTAL, 2011)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800" b="1" dirty="0"/>
              <a:t>Objetivo da sinalização</a:t>
            </a:r>
            <a:r>
              <a:rPr lang="pt-BR" sz="1800" dirty="0"/>
              <a:t>: preservação de uma área ambientalmente protegida.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800" b="1" dirty="0"/>
              <a:t>Solução utilizada</a:t>
            </a:r>
            <a:r>
              <a:rPr lang="pt-BR" sz="1800" dirty="0"/>
              <a:t>: placas de sinalização em material ecológico, conhecido como madeira plástica, considerando a educação ambiental e a sustentabilidade, e valorizando também o meio ambiente. </a:t>
            </a:r>
          </a:p>
          <a:p>
            <a:pPr marL="590520" lvl="1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Clear Sans Regular" panose="020B0604020202020204" charset="0"/>
                <a:cs typeface="Clear Sans Regular" panose="020B0604020202020204" charset="0"/>
              </a:rPr>
              <a:t>Alta resistência às intempéries naturais = Alta durabilidade</a:t>
            </a:r>
          </a:p>
          <a:p>
            <a:pPr marL="590520" lvl="1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Clear Sans Regular" panose="020B0604020202020204" charset="0"/>
                <a:cs typeface="Clear Sans Regular" panose="020B0604020202020204" charset="0"/>
              </a:rPr>
              <a:t>Material100% reciclável, produzido com material plástico reciclado e pode ser reutilizado na produção de mais madeira plástica. </a:t>
            </a:r>
          </a:p>
          <a:p>
            <a:pPr marL="590520" lvl="1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Clear Sans Regular" panose="020B0604020202020204" charset="0"/>
                <a:cs typeface="Clear Sans Regular" panose="020B0604020202020204" charset="0"/>
              </a:rPr>
              <a:t>Maior custo-benefício em relação a madeira natural, pois não demanda manutenção por vários anos.</a:t>
            </a:r>
          </a:p>
          <a:p>
            <a:pPr marL="590520" lvl="1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Clear Sans Regular" panose="020B0604020202020204" charset="0"/>
                <a:cs typeface="Clear Sans Regular" panose="020B0604020202020204" charset="0"/>
              </a:rPr>
              <a:t>Além disso, a impressão através de processo UV (ultravioleta) com tintas sem uso de solvente a base de pigmentos orgânicos: alta durabilidade da impressão e amigável ao meio ambiente já que não utiliza solventes voláteis e não apresenta componentes tóxicos na composição das tintas.</a:t>
            </a:r>
          </a:p>
        </p:txBody>
      </p:sp>
    </p:spTree>
    <p:extLst>
      <p:ext uri="{BB962C8B-B14F-4D97-AF65-F5344CB8AC3E}">
        <p14:creationId xmlns:p14="http://schemas.microsoft.com/office/powerpoint/2010/main" val="11495556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>
            <a:extLst>
              <a:ext uri="{FF2B5EF4-FFF2-40B4-BE49-F238E27FC236}">
                <a16:creationId xmlns:a16="http://schemas.microsoft.com/office/drawing/2014/main" id="{74B35A27-0E4E-9D4A-EB27-54050ED68258}"/>
              </a:ext>
            </a:extLst>
          </p:cNvPr>
          <p:cNvSpPr/>
          <p:nvPr/>
        </p:nvSpPr>
        <p:spPr>
          <a:xfrm>
            <a:off x="-1" y="6121398"/>
            <a:ext cx="12192000" cy="736600"/>
          </a:xfrm>
          <a:prstGeom prst="rect">
            <a:avLst/>
          </a:prstGeom>
          <a:solidFill>
            <a:srgbClr val="016599"/>
          </a:solidFill>
        </p:spPr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E6AAB8E-3162-FF5E-66C8-6A8BF1ACB6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"/>
          <a:stretch/>
        </p:blipFill>
        <p:spPr>
          <a:xfrm>
            <a:off x="2667000" y="-2"/>
            <a:ext cx="9524999" cy="6858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AutoShape 6"/>
          <p:cNvSpPr/>
          <p:nvPr/>
        </p:nvSpPr>
        <p:spPr>
          <a:xfrm>
            <a:off x="1" y="1"/>
            <a:ext cx="2666999" cy="3219343"/>
          </a:xfrm>
          <a:prstGeom prst="rect">
            <a:avLst/>
          </a:prstGeom>
          <a:solidFill>
            <a:srgbClr val="016599"/>
          </a:solidFill>
        </p:spPr>
      </p:sp>
      <p:sp>
        <p:nvSpPr>
          <p:cNvPr id="14" name="TextBox 14"/>
          <p:cNvSpPr txBox="1"/>
          <p:nvPr/>
        </p:nvSpPr>
        <p:spPr>
          <a:xfrm>
            <a:off x="153280" y="495764"/>
            <a:ext cx="222405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pt-BR" sz="3000" dirty="0">
                <a:solidFill>
                  <a:srgbClr val="F9FAFB"/>
                </a:solidFill>
                <a:latin typeface="HK Grotesk Bold"/>
              </a:rPr>
              <a:t>Placa de identificação</a:t>
            </a:r>
          </a:p>
          <a:p>
            <a:endParaRPr lang="pt-BR" sz="3000" dirty="0">
              <a:solidFill>
                <a:srgbClr val="F9FAFB"/>
              </a:solidFill>
              <a:latin typeface="HK Grotesk Bold"/>
            </a:endParaRPr>
          </a:p>
          <a:p>
            <a:pPr algn="r"/>
            <a:r>
              <a:rPr lang="pt-BR" sz="1800" dirty="0">
                <a:solidFill>
                  <a:srgbClr val="F9FAFB"/>
                </a:solidFill>
                <a:latin typeface="HK Grotesk Bold"/>
              </a:rPr>
              <a:t>Projeto executivo padrão da peça</a:t>
            </a:r>
          </a:p>
          <a:p>
            <a:endParaRPr lang="pt-BR" sz="3000" dirty="0">
              <a:solidFill>
                <a:srgbClr val="F9FAFB"/>
              </a:solidFill>
              <a:latin typeface="HK Grotesk Bold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58945ED5-570C-2FF6-2A9D-1E3F4E679F44}"/>
              </a:ext>
            </a:extLst>
          </p:cNvPr>
          <p:cNvSpPr txBox="1"/>
          <p:nvPr/>
        </p:nvSpPr>
        <p:spPr>
          <a:xfrm>
            <a:off x="304800" y="6257911"/>
            <a:ext cx="2971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pt-BR" sz="1600" dirty="0">
                <a:solidFill>
                  <a:srgbClr val="F9FAFB"/>
                </a:solidFill>
                <a:latin typeface="Clear Sans Regular"/>
              </a:rPr>
              <a:t>Dimensões:</a:t>
            </a:r>
          </a:p>
          <a:p>
            <a:pPr>
              <a:spcBef>
                <a:spcPct val="0"/>
              </a:spcBef>
            </a:pPr>
            <a:r>
              <a:rPr lang="pt-BR" sz="1600" dirty="0">
                <a:solidFill>
                  <a:srgbClr val="F9FAFB"/>
                </a:solidFill>
                <a:latin typeface="Clear Sans Regular"/>
              </a:rPr>
              <a:t>348,4 x 213 cm</a:t>
            </a:r>
          </a:p>
          <a:p>
            <a:pPr>
              <a:spcBef>
                <a:spcPct val="0"/>
              </a:spcBef>
            </a:pPr>
            <a:endParaRPr lang="en-US" sz="1600" dirty="0">
              <a:solidFill>
                <a:srgbClr val="F9FAFB"/>
              </a:solidFill>
              <a:latin typeface="Clear Sans Regular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171967C-58D9-D498-5265-564A50334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" y="3221409"/>
            <a:ext cx="2659421" cy="289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305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>
            <a:extLst>
              <a:ext uri="{FF2B5EF4-FFF2-40B4-BE49-F238E27FC236}">
                <a16:creationId xmlns:a16="http://schemas.microsoft.com/office/drawing/2014/main" id="{74B35A27-0E4E-9D4A-EB27-54050ED68258}"/>
              </a:ext>
            </a:extLst>
          </p:cNvPr>
          <p:cNvSpPr/>
          <p:nvPr/>
        </p:nvSpPr>
        <p:spPr>
          <a:xfrm>
            <a:off x="-1" y="6121398"/>
            <a:ext cx="12192000" cy="736600"/>
          </a:xfrm>
          <a:prstGeom prst="rect">
            <a:avLst/>
          </a:prstGeom>
          <a:solidFill>
            <a:srgbClr val="016599"/>
          </a:solidFill>
        </p:spPr>
      </p:sp>
      <p:sp>
        <p:nvSpPr>
          <p:cNvPr id="6" name="AutoShape 6"/>
          <p:cNvSpPr/>
          <p:nvPr/>
        </p:nvSpPr>
        <p:spPr>
          <a:xfrm>
            <a:off x="1" y="2"/>
            <a:ext cx="2666999" cy="3222400"/>
          </a:xfrm>
          <a:prstGeom prst="rect">
            <a:avLst/>
          </a:prstGeom>
          <a:solidFill>
            <a:srgbClr val="016599"/>
          </a:solidFill>
        </p:spPr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58945ED5-570C-2FF6-2A9D-1E3F4E679F44}"/>
              </a:ext>
            </a:extLst>
          </p:cNvPr>
          <p:cNvSpPr txBox="1"/>
          <p:nvPr/>
        </p:nvSpPr>
        <p:spPr>
          <a:xfrm>
            <a:off x="304800" y="6257911"/>
            <a:ext cx="2971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pt-BR" sz="1600" dirty="0">
                <a:solidFill>
                  <a:srgbClr val="F9FAFB"/>
                </a:solidFill>
                <a:latin typeface="Clear Sans Regular"/>
              </a:rPr>
              <a:t>Dimensões:</a:t>
            </a:r>
          </a:p>
          <a:p>
            <a:pPr>
              <a:spcBef>
                <a:spcPct val="0"/>
              </a:spcBef>
            </a:pPr>
            <a:r>
              <a:rPr lang="pt-BR" sz="1600" dirty="0">
                <a:solidFill>
                  <a:srgbClr val="F9FAFB"/>
                </a:solidFill>
                <a:latin typeface="Clear Sans Regular"/>
              </a:rPr>
              <a:t>400 x 104 cm</a:t>
            </a:r>
          </a:p>
          <a:p>
            <a:pPr>
              <a:spcBef>
                <a:spcPct val="0"/>
              </a:spcBef>
            </a:pPr>
            <a:endParaRPr lang="en-US" sz="1600" dirty="0">
              <a:solidFill>
                <a:srgbClr val="F9FAFB"/>
              </a:solidFill>
              <a:latin typeface="Clear Sans Regular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451D046-BFAB-2E93-91C9-D8AC43EC45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9"/>
          <a:stretch/>
        </p:blipFill>
        <p:spPr>
          <a:xfrm>
            <a:off x="2667000" y="0"/>
            <a:ext cx="9524999" cy="6858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7" name="TextBox 14">
            <a:extLst>
              <a:ext uri="{FF2B5EF4-FFF2-40B4-BE49-F238E27FC236}">
                <a16:creationId xmlns:a16="http://schemas.microsoft.com/office/drawing/2014/main" id="{79234CB8-97CA-0EAE-FAEE-120AAB54E1FA}"/>
              </a:ext>
            </a:extLst>
          </p:cNvPr>
          <p:cNvSpPr txBox="1"/>
          <p:nvPr/>
        </p:nvSpPr>
        <p:spPr>
          <a:xfrm>
            <a:off x="136074" y="495762"/>
            <a:ext cx="2224055" cy="2862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pt-BR" sz="2800" dirty="0">
                <a:solidFill>
                  <a:srgbClr val="F9FAFB"/>
                </a:solidFill>
                <a:latin typeface="HK Grotesk Bold"/>
              </a:rPr>
              <a:t>Totem de delimitação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000" b="0" i="0" u="none" strike="noStrike" kern="1200" cap="none" spc="0" normalizeH="0" baseline="0" noProof="0" dirty="0">
              <a:ln>
                <a:noFill/>
              </a:ln>
              <a:solidFill>
                <a:srgbClr val="F9FAFB"/>
              </a:solidFill>
              <a:effectLst/>
              <a:uLnTx/>
              <a:uFillTx/>
              <a:latin typeface="HK Grotesk Bold"/>
              <a:ea typeface="+mn-ea"/>
              <a:cs typeface="+mn-cs"/>
            </a:endParaRPr>
          </a:p>
          <a:p>
            <a:pPr marL="0" marR="0" lvl="0" indent="0" algn="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HK Grotesk Bold"/>
                <a:ea typeface="+mn-ea"/>
                <a:cs typeface="+mn-cs"/>
              </a:rPr>
              <a:t>Projeto executivo padrão da peça</a:t>
            </a:r>
          </a:p>
          <a:p>
            <a:pPr algn="r"/>
            <a:endParaRPr lang="pt-BR" sz="3200" dirty="0">
              <a:solidFill>
                <a:srgbClr val="F9FAFB"/>
              </a:solidFill>
              <a:latin typeface="HK Grotesk Bold"/>
            </a:endParaRPr>
          </a:p>
          <a:p>
            <a:pPr algn="r"/>
            <a:endParaRPr lang="pt-BR" sz="3200" dirty="0">
              <a:solidFill>
                <a:srgbClr val="F9FAFB"/>
              </a:solidFill>
              <a:latin typeface="HK Grotesk Bold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1E044A6-0B9C-71ED-60E2-DCBCE6D54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222404"/>
            <a:ext cx="2660400" cy="289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641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>
            <a:extLst>
              <a:ext uri="{FF2B5EF4-FFF2-40B4-BE49-F238E27FC236}">
                <a16:creationId xmlns:a16="http://schemas.microsoft.com/office/drawing/2014/main" id="{74B35A27-0E4E-9D4A-EB27-54050ED68258}"/>
              </a:ext>
            </a:extLst>
          </p:cNvPr>
          <p:cNvSpPr/>
          <p:nvPr/>
        </p:nvSpPr>
        <p:spPr>
          <a:xfrm>
            <a:off x="-1" y="6121398"/>
            <a:ext cx="12192000" cy="736600"/>
          </a:xfrm>
          <a:prstGeom prst="rect">
            <a:avLst/>
          </a:prstGeom>
          <a:solidFill>
            <a:srgbClr val="016599"/>
          </a:solidFill>
        </p:spPr>
      </p:sp>
      <p:sp>
        <p:nvSpPr>
          <p:cNvPr id="6" name="AutoShape 6"/>
          <p:cNvSpPr/>
          <p:nvPr/>
        </p:nvSpPr>
        <p:spPr>
          <a:xfrm>
            <a:off x="1" y="1"/>
            <a:ext cx="2666999" cy="3549775"/>
          </a:xfrm>
          <a:prstGeom prst="rect">
            <a:avLst/>
          </a:prstGeom>
          <a:solidFill>
            <a:srgbClr val="016599"/>
          </a:solidFill>
        </p:spPr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58945ED5-570C-2FF6-2A9D-1E3F4E679F44}"/>
              </a:ext>
            </a:extLst>
          </p:cNvPr>
          <p:cNvSpPr txBox="1"/>
          <p:nvPr/>
        </p:nvSpPr>
        <p:spPr>
          <a:xfrm>
            <a:off x="304800" y="6257911"/>
            <a:ext cx="2971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pt-BR" sz="1600" dirty="0">
                <a:solidFill>
                  <a:srgbClr val="F9FAFB"/>
                </a:solidFill>
                <a:latin typeface="Clear Sans Regular"/>
              </a:rPr>
              <a:t>Dimensões:</a:t>
            </a:r>
          </a:p>
          <a:p>
            <a:pPr>
              <a:spcBef>
                <a:spcPct val="0"/>
              </a:spcBef>
            </a:pPr>
            <a:r>
              <a:rPr lang="pt-BR" sz="1600" dirty="0">
                <a:solidFill>
                  <a:srgbClr val="F9FAFB"/>
                </a:solidFill>
                <a:latin typeface="Clear Sans Regular"/>
              </a:rPr>
              <a:t>255,4 x 70,5 cm</a:t>
            </a:r>
          </a:p>
          <a:p>
            <a:pPr>
              <a:spcBef>
                <a:spcPct val="0"/>
              </a:spcBef>
            </a:pPr>
            <a:endParaRPr lang="en-US" sz="1600" dirty="0">
              <a:solidFill>
                <a:srgbClr val="F9FAFB"/>
              </a:solidFill>
              <a:latin typeface="Clear Sans Regular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79234CB8-97CA-0EAE-FAEE-120AAB54E1FA}"/>
              </a:ext>
            </a:extLst>
          </p:cNvPr>
          <p:cNvSpPr txBox="1"/>
          <p:nvPr/>
        </p:nvSpPr>
        <p:spPr>
          <a:xfrm>
            <a:off x="136074" y="495762"/>
            <a:ext cx="2224055" cy="2862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dirty="0">
                <a:solidFill>
                  <a:srgbClr val="F9FAFB"/>
                </a:solidFill>
                <a:latin typeface="HK Grotesk Bold"/>
              </a:rPr>
              <a:t>Totem de identificação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000" b="0" i="0" u="none" strike="noStrike" kern="1200" cap="none" spc="0" normalizeH="0" baseline="0" noProof="0" dirty="0">
              <a:ln>
                <a:noFill/>
              </a:ln>
              <a:solidFill>
                <a:srgbClr val="F9FAFB"/>
              </a:solidFill>
              <a:effectLst/>
              <a:uLnTx/>
              <a:uFillTx/>
              <a:latin typeface="HK Grotesk Bold"/>
              <a:ea typeface="+mn-ea"/>
              <a:cs typeface="+mn-cs"/>
            </a:endParaRPr>
          </a:p>
          <a:p>
            <a:pPr marL="0" marR="0" lvl="0" indent="0" algn="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HK Grotesk Bold"/>
                <a:ea typeface="+mn-ea"/>
                <a:cs typeface="+mn-cs"/>
              </a:rPr>
              <a:t>Projeto executivo padrão da peça</a:t>
            </a:r>
          </a:p>
          <a:p>
            <a:pPr algn="r"/>
            <a:endParaRPr lang="pt-BR" sz="3200" dirty="0">
              <a:solidFill>
                <a:srgbClr val="F9FAFB"/>
              </a:solidFill>
              <a:latin typeface="HK Grotesk Bold"/>
            </a:endParaRPr>
          </a:p>
          <a:p>
            <a:pPr algn="r"/>
            <a:endParaRPr lang="pt-BR" sz="3200" dirty="0">
              <a:solidFill>
                <a:srgbClr val="F9FAFB"/>
              </a:solidFill>
              <a:latin typeface="HK Grotesk Bold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89A2531-4D8A-B525-88F2-E6EE69FAC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8"/>
          <a:stretch/>
        </p:blipFill>
        <p:spPr>
          <a:xfrm>
            <a:off x="2664929" y="0"/>
            <a:ext cx="9527069" cy="6858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98AA6D1-A06A-1952-B9E7-8EA79900C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" y="3551839"/>
            <a:ext cx="2660400" cy="25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995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>
            <a:extLst>
              <a:ext uri="{FF2B5EF4-FFF2-40B4-BE49-F238E27FC236}">
                <a16:creationId xmlns:a16="http://schemas.microsoft.com/office/drawing/2014/main" id="{74B35A27-0E4E-9D4A-EB27-54050ED68258}"/>
              </a:ext>
            </a:extLst>
          </p:cNvPr>
          <p:cNvSpPr/>
          <p:nvPr/>
        </p:nvSpPr>
        <p:spPr>
          <a:xfrm>
            <a:off x="-1" y="6121398"/>
            <a:ext cx="12192000" cy="736600"/>
          </a:xfrm>
          <a:prstGeom prst="rect">
            <a:avLst/>
          </a:prstGeom>
          <a:solidFill>
            <a:srgbClr val="016599"/>
          </a:solidFill>
        </p:spPr>
      </p:sp>
      <p:sp>
        <p:nvSpPr>
          <p:cNvPr id="6" name="AutoShape 6"/>
          <p:cNvSpPr/>
          <p:nvPr/>
        </p:nvSpPr>
        <p:spPr>
          <a:xfrm>
            <a:off x="1" y="1"/>
            <a:ext cx="2666999" cy="3210381"/>
          </a:xfrm>
          <a:prstGeom prst="rect">
            <a:avLst/>
          </a:prstGeom>
          <a:solidFill>
            <a:srgbClr val="016599"/>
          </a:solidFill>
        </p:spPr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58945ED5-570C-2FF6-2A9D-1E3F4E679F44}"/>
              </a:ext>
            </a:extLst>
          </p:cNvPr>
          <p:cNvSpPr txBox="1"/>
          <p:nvPr/>
        </p:nvSpPr>
        <p:spPr>
          <a:xfrm>
            <a:off x="304800" y="6257911"/>
            <a:ext cx="2971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pt-BR" sz="1600" dirty="0">
                <a:solidFill>
                  <a:srgbClr val="F9FAFB"/>
                </a:solidFill>
                <a:latin typeface="Clear Sans Regular"/>
              </a:rPr>
              <a:t>Dimensões:</a:t>
            </a:r>
          </a:p>
          <a:p>
            <a:pPr>
              <a:spcBef>
                <a:spcPct val="0"/>
              </a:spcBef>
            </a:pPr>
            <a:r>
              <a:rPr lang="pt-BR" sz="1600" dirty="0">
                <a:solidFill>
                  <a:srgbClr val="F9FAFB"/>
                </a:solidFill>
                <a:latin typeface="Clear Sans Regular"/>
              </a:rPr>
              <a:t>205,4 x 69 cm</a:t>
            </a:r>
          </a:p>
          <a:p>
            <a:pPr>
              <a:spcBef>
                <a:spcPct val="0"/>
              </a:spcBef>
            </a:pPr>
            <a:endParaRPr lang="en-US" sz="1600" dirty="0">
              <a:solidFill>
                <a:srgbClr val="F9FAFB"/>
              </a:solidFill>
              <a:latin typeface="Clear Sans Regular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79234CB8-97CA-0EAE-FAEE-120AAB54E1FA}"/>
              </a:ext>
            </a:extLst>
          </p:cNvPr>
          <p:cNvSpPr txBox="1"/>
          <p:nvPr/>
        </p:nvSpPr>
        <p:spPr>
          <a:xfrm>
            <a:off x="136074" y="495762"/>
            <a:ext cx="2224055" cy="2862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pt-BR" sz="2800">
                <a:solidFill>
                  <a:srgbClr val="F9FAFB"/>
                </a:solidFill>
                <a:latin typeface="HK Grotesk Bold"/>
              </a:rPr>
              <a:t>Placa</a:t>
            </a:r>
          </a:p>
          <a:p>
            <a:pPr algn="r"/>
            <a:r>
              <a:rPr lang="pt-BR" sz="2800">
                <a:solidFill>
                  <a:srgbClr val="F9FAFB"/>
                </a:solidFill>
                <a:latin typeface="HK Grotesk Bold"/>
              </a:rPr>
              <a:t>informativa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000" b="0" i="0" u="none" strike="noStrike" kern="1200" cap="none" spc="0" normalizeH="0" baseline="0" noProof="0">
              <a:ln>
                <a:noFill/>
              </a:ln>
              <a:solidFill>
                <a:srgbClr val="F9FAFB"/>
              </a:solidFill>
              <a:effectLst/>
              <a:uLnTx/>
              <a:uFillTx/>
              <a:latin typeface="HK Grotesk Bold"/>
              <a:ea typeface="+mn-ea"/>
              <a:cs typeface="+mn-cs"/>
            </a:endParaRPr>
          </a:p>
          <a:p>
            <a:pPr marL="0" marR="0" lvl="0" indent="0" algn="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HK Grotesk Bold"/>
                <a:ea typeface="+mn-ea"/>
                <a:cs typeface="+mn-cs"/>
              </a:rPr>
              <a:t>Projeto executivo padrão da peça</a:t>
            </a:r>
          </a:p>
          <a:p>
            <a:pPr algn="r"/>
            <a:endParaRPr lang="pt-BR" sz="3200">
              <a:solidFill>
                <a:srgbClr val="F9FAFB"/>
              </a:solidFill>
              <a:latin typeface="HK Grotesk Bold"/>
            </a:endParaRPr>
          </a:p>
          <a:p>
            <a:pPr algn="r"/>
            <a:endParaRPr lang="pt-BR" sz="3200" dirty="0">
              <a:solidFill>
                <a:srgbClr val="F9FAFB"/>
              </a:solidFill>
              <a:latin typeface="HK Grotesk Bold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9924956-575D-5093-8773-CE85C1D94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1"/>
          <a:stretch/>
        </p:blipFill>
        <p:spPr>
          <a:xfrm>
            <a:off x="2664930" y="0"/>
            <a:ext cx="9527069" cy="6858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E9DFC37-FF46-E399-E19C-E975E955E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" y="3212445"/>
            <a:ext cx="2660400" cy="290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89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65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6172200"/>
          </a:xfrm>
          <a:prstGeom prst="rect">
            <a:avLst/>
          </a:prstGeom>
          <a:solidFill>
            <a:schemeClr val="bg1"/>
          </a:solidFill>
        </p:spPr>
      </p:sp>
      <p:sp>
        <p:nvSpPr>
          <p:cNvPr id="12" name="TextBox 12"/>
          <p:cNvSpPr txBox="1"/>
          <p:nvPr/>
        </p:nvSpPr>
        <p:spPr>
          <a:xfrm>
            <a:off x="6273540" y="76200"/>
            <a:ext cx="5181600" cy="285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427"/>
              </a:lnSpc>
              <a:spcBef>
                <a:spcPct val="0"/>
              </a:spcBef>
            </a:pPr>
            <a:endParaRPr lang="en-US" sz="1733" dirty="0">
              <a:solidFill>
                <a:srgbClr val="016599"/>
              </a:solidFill>
              <a:latin typeface="Clear Sans Regular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 r="72089" b="6829"/>
          <a:stretch>
            <a:fillRect/>
          </a:stretch>
        </p:blipFill>
        <p:spPr>
          <a:xfrm>
            <a:off x="10227688" y="0"/>
            <a:ext cx="2002412" cy="898220"/>
          </a:xfrm>
          <a:prstGeom prst="rect">
            <a:avLst/>
          </a:prstGeom>
        </p:spPr>
      </p:pic>
      <p:pic>
        <p:nvPicPr>
          <p:cNvPr id="6" name="Imagem 5" descr="Logotipo, nome da empresa&#10;&#10;Descrição gerada automaticamente">
            <a:extLst>
              <a:ext uri="{FF2B5EF4-FFF2-40B4-BE49-F238E27FC236}">
                <a16:creationId xmlns:a16="http://schemas.microsoft.com/office/drawing/2014/main" id="{16C9FA00-2AD2-704E-2614-F2CEDAA46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091" y="-76200"/>
            <a:ext cx="6405817" cy="6405817"/>
          </a:xfrm>
          <a:prstGeom prst="rect">
            <a:avLst/>
          </a:prstGeom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699B8EE7-DD04-0F20-2BF7-F04FC7626288}"/>
              </a:ext>
            </a:extLst>
          </p:cNvPr>
          <p:cNvCxnSpPr>
            <a:cxnSpLocks/>
          </p:cNvCxnSpPr>
          <p:nvPr/>
        </p:nvCxnSpPr>
        <p:spPr>
          <a:xfrm flipH="1" flipV="1">
            <a:off x="3606648" y="1140023"/>
            <a:ext cx="1968987" cy="4982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">
            <a:extLst>
              <a:ext uri="{FF2B5EF4-FFF2-40B4-BE49-F238E27FC236}">
                <a16:creationId xmlns:a16="http://schemas.microsoft.com/office/drawing/2014/main" id="{394EDB70-30F6-3A9A-6662-01D8D67BA18B}"/>
              </a:ext>
            </a:extLst>
          </p:cNvPr>
          <p:cNvSpPr txBox="1"/>
          <p:nvPr/>
        </p:nvSpPr>
        <p:spPr>
          <a:xfrm>
            <a:off x="762000" y="832247"/>
            <a:ext cx="2844648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pt-BR" sz="2000" dirty="0">
                <a:solidFill>
                  <a:srgbClr val="016599"/>
                </a:solidFill>
                <a:latin typeface="HK Grotesk Bold"/>
              </a:rPr>
              <a:t>Gota d’água</a:t>
            </a:r>
          </a:p>
          <a:p>
            <a:pPr defTabSz="609630"/>
            <a:r>
              <a:rPr lang="pt-BR" sz="1400" dirty="0">
                <a:solidFill>
                  <a:srgbClr val="016599"/>
                </a:solidFill>
                <a:latin typeface="Clear Sans Regular" panose="020B0604020202020204" charset="0"/>
                <a:cs typeface="Clear Sans Regular" panose="020B0604020202020204" charset="0"/>
              </a:rPr>
              <a:t>forma mais simples de contenção</a:t>
            </a:r>
            <a:endParaRPr lang="pt-BR" sz="1800" dirty="0">
              <a:solidFill>
                <a:srgbClr val="016599"/>
              </a:solidFill>
              <a:latin typeface="Clear Sans Regular" panose="020B0604020202020204" charset="0"/>
              <a:cs typeface="Clear Sans Regular" panose="020B0604020202020204" charset="0"/>
            </a:endParaRP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CBC66FE5-3C42-09AB-7B57-63475C1A2047}"/>
              </a:ext>
            </a:extLst>
          </p:cNvPr>
          <p:cNvCxnSpPr>
            <a:cxnSpLocks/>
          </p:cNvCxnSpPr>
          <p:nvPr/>
        </p:nvCxnSpPr>
        <p:spPr>
          <a:xfrm flipH="1" flipV="1">
            <a:off x="3454248" y="2470546"/>
            <a:ext cx="1968987" cy="4982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4">
            <a:extLst>
              <a:ext uri="{FF2B5EF4-FFF2-40B4-BE49-F238E27FC236}">
                <a16:creationId xmlns:a16="http://schemas.microsoft.com/office/drawing/2014/main" id="{29DB4AF4-DF1F-A105-9187-2AE578888206}"/>
              </a:ext>
            </a:extLst>
          </p:cNvPr>
          <p:cNvSpPr txBox="1"/>
          <p:nvPr/>
        </p:nvSpPr>
        <p:spPr>
          <a:xfrm>
            <a:off x="966379" y="2280046"/>
            <a:ext cx="284464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pt-BR" sz="2000">
                <a:solidFill>
                  <a:srgbClr val="016599"/>
                </a:solidFill>
                <a:latin typeface="HK Grotesk Bold"/>
              </a:rPr>
              <a:t>Reservatório/represa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713FECE4-F9FD-132E-12BE-7BA26BD4E1D2}"/>
              </a:ext>
            </a:extLst>
          </p:cNvPr>
          <p:cNvCxnSpPr>
            <a:cxnSpLocks/>
          </p:cNvCxnSpPr>
          <p:nvPr/>
        </p:nvCxnSpPr>
        <p:spPr>
          <a:xfrm flipV="1">
            <a:off x="6871985" y="2438400"/>
            <a:ext cx="1281415" cy="3587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4">
            <a:extLst>
              <a:ext uri="{FF2B5EF4-FFF2-40B4-BE49-F238E27FC236}">
                <a16:creationId xmlns:a16="http://schemas.microsoft.com/office/drawing/2014/main" id="{791EC95F-7036-5709-211E-9CD1F75382A9}"/>
              </a:ext>
            </a:extLst>
          </p:cNvPr>
          <p:cNvSpPr txBox="1"/>
          <p:nvPr/>
        </p:nvSpPr>
        <p:spPr>
          <a:xfrm>
            <a:off x="8340974" y="2411907"/>
            <a:ext cx="2844648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pt-BR" sz="2000">
                <a:solidFill>
                  <a:srgbClr val="016599"/>
                </a:solidFill>
                <a:latin typeface="HK Grotesk Bold"/>
              </a:rPr>
              <a:t>Mata ciliar</a:t>
            </a:r>
          </a:p>
          <a:p>
            <a:pPr defTabSz="609630"/>
            <a:r>
              <a:rPr lang="pt-BR" sz="1400">
                <a:solidFill>
                  <a:srgbClr val="016599"/>
                </a:solidFill>
                <a:latin typeface="Clear Sans Regular" panose="020B0604020202020204" charset="0"/>
                <a:cs typeface="Clear Sans Regular" panose="020B0604020202020204" charset="0"/>
              </a:rPr>
              <a:t>representa os sete municípios</a:t>
            </a: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96955AAD-6257-746A-ED39-4692EF48F6C9}"/>
              </a:ext>
            </a:extLst>
          </p:cNvPr>
          <p:cNvCxnSpPr>
            <a:cxnSpLocks/>
          </p:cNvCxnSpPr>
          <p:nvPr/>
        </p:nvCxnSpPr>
        <p:spPr>
          <a:xfrm flipV="1">
            <a:off x="6454260" y="1371600"/>
            <a:ext cx="1384224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4">
            <a:extLst>
              <a:ext uri="{FF2B5EF4-FFF2-40B4-BE49-F238E27FC236}">
                <a16:creationId xmlns:a16="http://schemas.microsoft.com/office/drawing/2014/main" id="{0F765594-87B4-B646-2C22-78E270B9F3F2}"/>
              </a:ext>
            </a:extLst>
          </p:cNvPr>
          <p:cNvSpPr txBox="1"/>
          <p:nvPr/>
        </p:nvSpPr>
        <p:spPr>
          <a:xfrm>
            <a:off x="8028984" y="1140023"/>
            <a:ext cx="3782016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pt-BR" sz="2000" dirty="0">
                <a:solidFill>
                  <a:srgbClr val="016599"/>
                </a:solidFill>
                <a:latin typeface="HK Grotesk Bold"/>
              </a:rPr>
              <a:t>Sol e o plano horizontal</a:t>
            </a:r>
          </a:p>
          <a:p>
            <a:pPr defTabSz="609630"/>
            <a:r>
              <a:rPr lang="pt-BR" sz="1400" dirty="0">
                <a:solidFill>
                  <a:srgbClr val="016599"/>
                </a:solidFill>
                <a:latin typeface="Clear Sans Regular" panose="020B0604020202020204" charset="0"/>
                <a:cs typeface="Clear Sans Regular" panose="020B0604020202020204" charset="0"/>
              </a:rPr>
              <a:t>otimismo e grandeza das áreas de mananciais</a:t>
            </a: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D2018B72-E545-CF95-B19C-ED35BAAA3348}"/>
              </a:ext>
            </a:extLst>
          </p:cNvPr>
          <p:cNvCxnSpPr>
            <a:cxnSpLocks/>
          </p:cNvCxnSpPr>
          <p:nvPr/>
        </p:nvCxnSpPr>
        <p:spPr>
          <a:xfrm flipV="1">
            <a:off x="7162800" y="3581400"/>
            <a:ext cx="998548" cy="38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4">
            <a:extLst>
              <a:ext uri="{FF2B5EF4-FFF2-40B4-BE49-F238E27FC236}">
                <a16:creationId xmlns:a16="http://schemas.microsoft.com/office/drawing/2014/main" id="{A1D7BFA3-2B9D-16D4-AF80-51359F8F0D8D}"/>
              </a:ext>
            </a:extLst>
          </p:cNvPr>
          <p:cNvSpPr txBox="1"/>
          <p:nvPr/>
        </p:nvSpPr>
        <p:spPr>
          <a:xfrm>
            <a:off x="8348922" y="3429000"/>
            <a:ext cx="3462078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pt-BR" sz="2000" dirty="0">
                <a:solidFill>
                  <a:srgbClr val="016599"/>
                </a:solidFill>
                <a:latin typeface="HK Grotesk Bold"/>
              </a:rPr>
              <a:t>Mãos em torno do manancial </a:t>
            </a:r>
            <a:r>
              <a:rPr lang="pt-BR" sz="1400" dirty="0">
                <a:solidFill>
                  <a:srgbClr val="016599"/>
                </a:solidFill>
                <a:latin typeface="Clear Sans Regular" panose="020B0604020202020204" charset="0"/>
                <a:cs typeface="Clear Sans Regular" panose="020B0604020202020204" charset="0"/>
              </a:rPr>
              <a:t>compromisso com a proteção</a:t>
            </a:r>
          </a:p>
        </p:txBody>
      </p: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90058AE1-7D59-2079-C1DC-765A0A9D107F}"/>
              </a:ext>
            </a:extLst>
          </p:cNvPr>
          <p:cNvCxnSpPr>
            <a:cxnSpLocks/>
          </p:cNvCxnSpPr>
          <p:nvPr/>
        </p:nvCxnSpPr>
        <p:spPr>
          <a:xfrm>
            <a:off x="2826546" y="3936483"/>
            <a:ext cx="625244" cy="3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">
            <a:extLst>
              <a:ext uri="{FF2B5EF4-FFF2-40B4-BE49-F238E27FC236}">
                <a16:creationId xmlns:a16="http://schemas.microsoft.com/office/drawing/2014/main" id="{FD873D7F-0B8F-5EB1-805F-E02372F37A9B}"/>
              </a:ext>
            </a:extLst>
          </p:cNvPr>
          <p:cNvSpPr txBox="1"/>
          <p:nvPr/>
        </p:nvSpPr>
        <p:spPr>
          <a:xfrm>
            <a:off x="453285" y="3690610"/>
            <a:ext cx="346207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pt-BR" sz="2000" dirty="0">
                <a:solidFill>
                  <a:srgbClr val="016599"/>
                </a:solidFill>
                <a:latin typeface="HK Grotesk Bold"/>
              </a:rPr>
              <a:t>Tipografia simples</a:t>
            </a:r>
          </a:p>
          <a:p>
            <a:pPr defTabSz="609630"/>
            <a:r>
              <a:rPr lang="pt-BR" sz="1400" dirty="0">
                <a:solidFill>
                  <a:srgbClr val="016599"/>
                </a:solidFill>
                <a:latin typeface="Clear Sans Regular" panose="020B0604020202020204" charset="0"/>
                <a:cs typeface="Clear Sans Regular" panose="020B0604020202020204" charset="0"/>
              </a:rPr>
              <a:t>a simplicidade em comunicar </a:t>
            </a:r>
          </a:p>
          <a:p>
            <a:pPr defTabSz="609630"/>
            <a:r>
              <a:rPr lang="pt-BR" sz="1400" dirty="0">
                <a:solidFill>
                  <a:srgbClr val="016599"/>
                </a:solidFill>
                <a:latin typeface="Clear Sans Regular" panose="020B0604020202020204" charset="0"/>
                <a:cs typeface="Clear Sans Regular" panose="020B0604020202020204" charset="0"/>
              </a:rPr>
              <a:t>e impactar a todos</a:t>
            </a:r>
          </a:p>
        </p:txBody>
      </p:sp>
    </p:spTree>
    <p:extLst>
      <p:ext uri="{BB962C8B-B14F-4D97-AF65-F5344CB8AC3E}">
        <p14:creationId xmlns:p14="http://schemas.microsoft.com/office/powerpoint/2010/main" val="22634298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>
            <a:extLst>
              <a:ext uri="{FF2B5EF4-FFF2-40B4-BE49-F238E27FC236}">
                <a16:creationId xmlns:a16="http://schemas.microsoft.com/office/drawing/2014/main" id="{74B35A27-0E4E-9D4A-EB27-54050ED68258}"/>
              </a:ext>
            </a:extLst>
          </p:cNvPr>
          <p:cNvSpPr/>
          <p:nvPr/>
        </p:nvSpPr>
        <p:spPr>
          <a:xfrm>
            <a:off x="-1" y="6121398"/>
            <a:ext cx="12192000" cy="736600"/>
          </a:xfrm>
          <a:prstGeom prst="rect">
            <a:avLst/>
          </a:prstGeom>
          <a:solidFill>
            <a:srgbClr val="016599"/>
          </a:solidFill>
        </p:spPr>
      </p:sp>
      <p:sp>
        <p:nvSpPr>
          <p:cNvPr id="6" name="AutoShape 6"/>
          <p:cNvSpPr/>
          <p:nvPr/>
        </p:nvSpPr>
        <p:spPr>
          <a:xfrm>
            <a:off x="1" y="2"/>
            <a:ext cx="2666999" cy="3126232"/>
          </a:xfrm>
          <a:prstGeom prst="rect">
            <a:avLst/>
          </a:prstGeom>
          <a:solidFill>
            <a:srgbClr val="016599"/>
          </a:solidFill>
        </p:spPr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58945ED5-570C-2FF6-2A9D-1E3F4E679F44}"/>
              </a:ext>
            </a:extLst>
          </p:cNvPr>
          <p:cNvSpPr txBox="1"/>
          <p:nvPr/>
        </p:nvSpPr>
        <p:spPr>
          <a:xfrm>
            <a:off x="304800" y="6257911"/>
            <a:ext cx="2971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pt-BR" sz="1600" dirty="0">
                <a:solidFill>
                  <a:srgbClr val="F9FAFB"/>
                </a:solidFill>
                <a:latin typeface="Clear Sans Regular"/>
              </a:rPr>
              <a:t>Dimensões:</a:t>
            </a:r>
          </a:p>
          <a:p>
            <a:pPr>
              <a:spcBef>
                <a:spcPct val="0"/>
              </a:spcBef>
            </a:pPr>
            <a:r>
              <a:rPr lang="pt-BR" sz="1600" dirty="0">
                <a:solidFill>
                  <a:srgbClr val="F9FAFB"/>
                </a:solidFill>
                <a:latin typeface="Clear Sans Regular"/>
              </a:rPr>
              <a:t>120 x 90 cm</a:t>
            </a:r>
          </a:p>
          <a:p>
            <a:pPr>
              <a:spcBef>
                <a:spcPct val="0"/>
              </a:spcBef>
            </a:pPr>
            <a:endParaRPr lang="en-US" sz="1600" dirty="0">
              <a:solidFill>
                <a:srgbClr val="F9FAFB"/>
              </a:solidFill>
              <a:latin typeface="Clear Sans Regular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79234CB8-97CA-0EAE-FAEE-120AAB54E1FA}"/>
              </a:ext>
            </a:extLst>
          </p:cNvPr>
          <p:cNvSpPr txBox="1"/>
          <p:nvPr/>
        </p:nvSpPr>
        <p:spPr>
          <a:xfrm>
            <a:off x="136074" y="495762"/>
            <a:ext cx="2224055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pt-BR" sz="2800" dirty="0">
                <a:solidFill>
                  <a:srgbClr val="F9FAFB"/>
                </a:solidFill>
                <a:latin typeface="HK Grotesk Bold"/>
              </a:rPr>
              <a:t>Placa com lixeira acoplada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F9FAFB"/>
              </a:solidFill>
              <a:effectLst/>
              <a:uLnTx/>
              <a:uFillTx/>
              <a:latin typeface="HK Grotesk Bold"/>
              <a:ea typeface="+mn-ea"/>
              <a:cs typeface="+mn-cs"/>
            </a:endParaRPr>
          </a:p>
          <a:p>
            <a:pPr marL="0" marR="0" lvl="0" indent="0" algn="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HK Grotesk Bold"/>
                <a:ea typeface="+mn-ea"/>
                <a:cs typeface="+mn-cs"/>
              </a:rPr>
              <a:t>Projeto executivo padrão da peça</a:t>
            </a:r>
          </a:p>
          <a:p>
            <a:pPr algn="r"/>
            <a:endParaRPr lang="pt-BR" sz="3200" dirty="0">
              <a:solidFill>
                <a:srgbClr val="F9FAFB"/>
              </a:solidFill>
              <a:latin typeface="HK Grotesk Bold"/>
            </a:endParaRPr>
          </a:p>
          <a:p>
            <a:pPr algn="r"/>
            <a:endParaRPr lang="pt-BR" sz="3200" dirty="0">
              <a:solidFill>
                <a:srgbClr val="F9FAFB"/>
              </a:solidFill>
              <a:latin typeface="HK Grotesk Bold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2E33B96-E3EB-B6E6-58AB-CE1C48568F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2" t="5455" r="2192" b="38497"/>
          <a:stretch/>
        </p:blipFill>
        <p:spPr>
          <a:xfrm>
            <a:off x="10624" y="3138526"/>
            <a:ext cx="2660400" cy="298287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0C27244-814E-0D74-FC65-E076CAE9C1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9"/>
          <a:stretch/>
        </p:blipFill>
        <p:spPr>
          <a:xfrm>
            <a:off x="2664929" y="12290"/>
            <a:ext cx="9527069" cy="6858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153250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F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8800"/>
            <a:ext cx="12192000" cy="6124800"/>
          </a:xfrm>
          <a:prstGeom prst="rect">
            <a:avLst/>
          </a:prstGeom>
          <a:solidFill>
            <a:srgbClr val="F0F2F6"/>
          </a:solidFill>
        </p:spPr>
      </p:sp>
      <p:sp>
        <p:nvSpPr>
          <p:cNvPr id="4" name="TextBox 4"/>
          <p:cNvSpPr txBox="1"/>
          <p:nvPr/>
        </p:nvSpPr>
        <p:spPr>
          <a:xfrm>
            <a:off x="685800" y="533400"/>
            <a:ext cx="8991600" cy="769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pt-BR" sz="4000" dirty="0">
                <a:solidFill>
                  <a:srgbClr val="006599"/>
                </a:solidFill>
                <a:latin typeface="HK Grotesk Bold"/>
              </a:rPr>
              <a:t>Especificação Técnica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C1A5194-29F0-477B-8B3E-A8FC67D7B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37358" y="-34636"/>
            <a:ext cx="1775424" cy="685800"/>
          </a:xfrm>
          <a:prstGeom prst="rect">
            <a:avLst/>
          </a:prstGeom>
        </p:spPr>
      </p:pic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5F75EFF0-FDD5-4C7E-ADD6-5DFB16361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304" y="5228602"/>
            <a:ext cx="607569" cy="49987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6527F44-2FB6-440D-BFDA-8396D7E15C30}"/>
              </a:ext>
            </a:extLst>
          </p:cNvPr>
          <p:cNvSpPr txBox="1"/>
          <p:nvPr/>
        </p:nvSpPr>
        <p:spPr>
          <a:xfrm>
            <a:off x="228600" y="1390254"/>
            <a:ext cx="10801922" cy="4200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	Os equipamentos visuais para sinalização devem ser compostos pelos seguintes módulos: placa (chapa na qual consta o conteúdo), perfis e fundação.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	</a:t>
            </a:r>
            <a:r>
              <a:rPr lang="pt-BR" sz="1800" b="1" dirty="0"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Ch</a:t>
            </a:r>
            <a:r>
              <a:rPr lang="pt-BR" sz="1800" b="1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apa</a:t>
            </a:r>
            <a:r>
              <a:rPr lang="pt-BR" sz="18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: confeccionada a partir de </a:t>
            </a:r>
            <a:r>
              <a:rPr lang="pt-BR" sz="1800" u="sng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polímeros plásticos reciclados</a:t>
            </a:r>
            <a:r>
              <a:rPr lang="pt-BR" sz="18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 e revestida por dupla camada de alumínio reciclado.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endParaRPr lang="pt-BR" sz="2800" dirty="0">
              <a:effectLst/>
              <a:latin typeface="Clear Sans Regular" panose="020B0604020202020204" charset="0"/>
              <a:ea typeface="Arial" panose="020B0604020202020204" pitchFamily="34" charset="0"/>
              <a:cs typeface="Clear Sans Regular" panose="020B0604020202020204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b="1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Impressão</a:t>
            </a:r>
            <a:r>
              <a:rPr lang="pt-BR" sz="18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: deve ser feita diretamente na chapa por tecnologia de impressão digital UV em alta resolução com tintas a base de pigmentos orgânicos, isentas de solvente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	Deve ser considerada proteção antipichação, nano </a:t>
            </a:r>
            <a:r>
              <a:rPr lang="pt-BR" sz="1800" dirty="0" err="1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coating</a:t>
            </a:r>
            <a:r>
              <a:rPr lang="pt-BR" sz="18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 cerâmico, aplicação de verniz de proteção filtro solar e de ação fungicida (antimofo) para proteção da superfície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A chapa de plásticos reciclados deve ser fixada nos perfis com parafusos em aço inoxidável.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855A8542-AF9A-6719-DBC8-5AFB26BBAE94}"/>
              </a:ext>
            </a:extLst>
          </p:cNvPr>
          <p:cNvSpPr txBox="1"/>
          <p:nvPr/>
        </p:nvSpPr>
        <p:spPr>
          <a:xfrm>
            <a:off x="6582061" y="2660315"/>
            <a:ext cx="5029200" cy="896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2427"/>
              </a:lnSpc>
              <a:spcBef>
                <a:spcPct val="0"/>
              </a:spcBef>
            </a:pPr>
            <a:r>
              <a:rPr lang="pt-BR" sz="1400" dirty="0">
                <a:latin typeface="Clear Sans Regular"/>
              </a:rPr>
              <a:t>Composição: </a:t>
            </a:r>
            <a:r>
              <a:rPr lang="pt-BR" sz="1400" dirty="0" err="1">
                <a:latin typeface="Clear Sans Regular"/>
              </a:rPr>
              <a:t>politereftalato</a:t>
            </a:r>
            <a:r>
              <a:rPr lang="pt-BR" sz="1400" dirty="0">
                <a:latin typeface="Clear Sans Regular"/>
              </a:rPr>
              <a:t> de etileno (PET) e polietileno de baixa densidade (PEBD), além de polímeros com alta resistência mecânica e aos raios ultravioleta UVA e UVB.</a:t>
            </a:r>
          </a:p>
        </p:txBody>
      </p:sp>
      <p:pic>
        <p:nvPicPr>
          <p:cNvPr id="15" name="Gráfico 14" descr="Seta: Curva no sentido anti-horário com preenchimento sólido">
            <a:extLst>
              <a:ext uri="{FF2B5EF4-FFF2-40B4-BE49-F238E27FC236}">
                <a16:creationId xmlns:a16="http://schemas.microsoft.com/office/drawing/2014/main" id="{CDFE4731-A232-2A14-AF12-CE959A135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350080" flipH="1" flipV="1">
            <a:off x="5517845" y="23307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673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F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8800"/>
            <a:ext cx="12192000" cy="6124800"/>
          </a:xfrm>
          <a:prstGeom prst="rect">
            <a:avLst/>
          </a:prstGeom>
          <a:solidFill>
            <a:srgbClr val="F0F2F6"/>
          </a:solidFill>
        </p:spPr>
      </p:sp>
      <p:sp>
        <p:nvSpPr>
          <p:cNvPr id="4" name="TextBox 4"/>
          <p:cNvSpPr txBox="1"/>
          <p:nvPr/>
        </p:nvSpPr>
        <p:spPr>
          <a:xfrm>
            <a:off x="685800" y="533400"/>
            <a:ext cx="8991600" cy="769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pt-BR" sz="4000" dirty="0">
                <a:solidFill>
                  <a:srgbClr val="006599"/>
                </a:solidFill>
                <a:latin typeface="HK Grotesk Bold"/>
              </a:rPr>
              <a:t>Especificação Técnica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C1A5194-29F0-477B-8B3E-A8FC67D7B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37358" y="-34636"/>
            <a:ext cx="1775424" cy="685800"/>
          </a:xfrm>
          <a:prstGeom prst="rect">
            <a:avLst/>
          </a:prstGeom>
        </p:spPr>
      </p:pic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5F75EFF0-FDD5-4C7E-ADD6-5DFB16361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304" y="5228602"/>
            <a:ext cx="607569" cy="49987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6527F44-2FB6-440D-BFDA-8396D7E15C30}"/>
              </a:ext>
            </a:extLst>
          </p:cNvPr>
          <p:cNvSpPr txBox="1"/>
          <p:nvPr/>
        </p:nvSpPr>
        <p:spPr>
          <a:xfrm>
            <a:off x="228600" y="2286000"/>
            <a:ext cx="10801922" cy="3531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b="1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Perfis</a:t>
            </a:r>
            <a:r>
              <a:rPr lang="pt-BR" sz="18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: devem ser compostos de </a:t>
            </a:r>
            <a:r>
              <a:rPr lang="pt-BR" sz="1800" u="sng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madeira plástica</a:t>
            </a:r>
            <a:r>
              <a:rPr lang="pt-BR" sz="18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 maciça, tipo WPC – Wood </a:t>
            </a:r>
            <a:r>
              <a:rPr lang="pt-BR" sz="1800" dirty="0" err="1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Plastic</a:t>
            </a:r>
            <a:r>
              <a:rPr lang="pt-BR" sz="18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 </a:t>
            </a:r>
            <a:r>
              <a:rPr lang="pt-BR" sz="1800" dirty="0" err="1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Composite</a:t>
            </a:r>
            <a:r>
              <a:rPr lang="pt-BR" sz="18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, ou composto de madeira plástica, com exceção de perfis acima de 3 metros, que devem ser de madeira </a:t>
            </a:r>
            <a:r>
              <a:rPr lang="pt-BR" sz="1800" dirty="0" err="1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cumarú</a:t>
            </a:r>
            <a:r>
              <a:rPr lang="pt-BR" sz="18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 oriunda de reflorestamento para as estruturas verticais, conforme projeto executivo.	</a:t>
            </a:r>
          </a:p>
          <a:p>
            <a:pPr marL="1066739" lvl="3" algn="just">
              <a:lnSpc>
                <a:spcPct val="115000"/>
              </a:lnSpc>
              <a:spcAft>
                <a:spcPts val="1200"/>
              </a:spcAft>
              <a:tabLst>
                <a:tab pos="5400040" algn="r"/>
              </a:tabLst>
            </a:pPr>
            <a:r>
              <a:rPr lang="pt-BR" sz="1600" b="1" dirty="0"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     Características</a:t>
            </a:r>
            <a:r>
              <a:rPr lang="pt-BR" sz="1600" dirty="0"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:</a:t>
            </a:r>
          </a:p>
          <a:p>
            <a:pPr marL="1657258" lvl="4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600" dirty="0"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R</a:t>
            </a:r>
            <a:r>
              <a:rPr lang="pt-BR" sz="16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esistência mecânica de até 5.000 kg/m².</a:t>
            </a:r>
          </a:p>
          <a:p>
            <a:pPr marL="1657258" lvl="4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6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Resistência a impactos de até 400 kg/m².</a:t>
            </a:r>
          </a:p>
          <a:p>
            <a:pPr marL="1657258" lvl="4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6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Alta resistência a intempéries naturais.</a:t>
            </a:r>
          </a:p>
          <a:p>
            <a:pPr marL="1657258" lvl="4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6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Características antichamas.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855A8542-AF9A-6719-DBC8-5AFB26BBAE94}"/>
              </a:ext>
            </a:extLst>
          </p:cNvPr>
          <p:cNvSpPr txBox="1"/>
          <p:nvPr/>
        </p:nvSpPr>
        <p:spPr>
          <a:xfrm>
            <a:off x="6637047" y="908346"/>
            <a:ext cx="5029200" cy="1197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2427"/>
              </a:lnSpc>
              <a:spcBef>
                <a:spcPct val="0"/>
              </a:spcBef>
            </a:pPr>
            <a:r>
              <a:rPr lang="pt-BR" sz="1400" dirty="0">
                <a:latin typeface="Clear Sans Regular"/>
              </a:rPr>
              <a:t>Composição da madeira plástica: fabricada a partir de polímeros plásticos reciclados, predominando a mistura de PE, PP e PET, misturados com cargas orgânicas e minerais, e aditivos, que possam vir a assegurar longevidade e resistência</a:t>
            </a:r>
          </a:p>
        </p:txBody>
      </p:sp>
      <p:pic>
        <p:nvPicPr>
          <p:cNvPr id="15" name="Gráfico 14" descr="Seta: Curva no sentido anti-horário com preenchimento sólido">
            <a:extLst>
              <a:ext uri="{FF2B5EF4-FFF2-40B4-BE49-F238E27FC236}">
                <a16:creationId xmlns:a16="http://schemas.microsoft.com/office/drawing/2014/main" id="{CDFE4731-A232-2A14-AF12-CE959A135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50034" flipH="1">
            <a:off x="5638800" y="153405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699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F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8800"/>
            <a:ext cx="12192000" cy="6124800"/>
          </a:xfrm>
          <a:prstGeom prst="rect">
            <a:avLst/>
          </a:prstGeom>
          <a:solidFill>
            <a:srgbClr val="F0F2F6"/>
          </a:solidFill>
        </p:spPr>
      </p:sp>
      <p:sp>
        <p:nvSpPr>
          <p:cNvPr id="4" name="TextBox 4"/>
          <p:cNvSpPr txBox="1"/>
          <p:nvPr/>
        </p:nvSpPr>
        <p:spPr>
          <a:xfrm>
            <a:off x="685800" y="533400"/>
            <a:ext cx="8991600" cy="769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pt-BR" sz="4000" dirty="0">
                <a:solidFill>
                  <a:srgbClr val="006599"/>
                </a:solidFill>
                <a:latin typeface="HK Grotesk Bold"/>
              </a:rPr>
              <a:t>Orçamento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C1A5194-29F0-477B-8B3E-A8FC67D7B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37358" y="-34636"/>
            <a:ext cx="1775424" cy="685800"/>
          </a:xfrm>
          <a:prstGeom prst="rect">
            <a:avLst/>
          </a:prstGeom>
        </p:spPr>
      </p:pic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5F75EFF0-FDD5-4C7E-ADD6-5DFB16361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304" y="5228602"/>
            <a:ext cx="607569" cy="49987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D5F17AEB-B0EE-843F-0417-71BA3A552730}"/>
              </a:ext>
            </a:extLst>
          </p:cNvPr>
          <p:cNvSpPr/>
          <p:nvPr/>
        </p:nvSpPr>
        <p:spPr>
          <a:xfrm>
            <a:off x="838200" y="2026719"/>
            <a:ext cx="10213104" cy="2850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E22612C-B94F-3535-5A9B-406AC39A3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010996"/>
            <a:ext cx="10395479" cy="3200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8620FE0-E89D-391F-9544-1CFF869D521D}"/>
              </a:ext>
            </a:extLst>
          </p:cNvPr>
          <p:cNvSpPr txBox="1"/>
          <p:nvPr/>
        </p:nvSpPr>
        <p:spPr>
          <a:xfrm>
            <a:off x="286731" y="1498319"/>
            <a:ext cx="10801922" cy="387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15000"/>
              </a:lnSpc>
              <a:spcAft>
                <a:spcPts val="1200"/>
              </a:spcAft>
              <a:tabLst>
                <a:tab pos="5400040" algn="r"/>
              </a:tabLst>
            </a:pPr>
            <a:r>
              <a:rPr lang="pt-BR" sz="18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Considerando fornecimento de material e mão de obra para implantação:</a:t>
            </a:r>
            <a:endParaRPr lang="pt-BR" sz="1600" dirty="0">
              <a:effectLst/>
              <a:latin typeface="Clear Sans Regular" panose="020B0604020202020204" charset="0"/>
              <a:ea typeface="Arial" panose="020B0604020202020204" pitchFamily="34" charset="0"/>
              <a:cs typeface="Clear Sans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5181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F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8800"/>
            <a:ext cx="12192000" cy="6124800"/>
          </a:xfrm>
          <a:prstGeom prst="rect">
            <a:avLst/>
          </a:prstGeom>
          <a:solidFill>
            <a:srgbClr val="F0F2F6"/>
          </a:solidFill>
        </p:spPr>
      </p:sp>
      <p:sp>
        <p:nvSpPr>
          <p:cNvPr id="4" name="TextBox 4"/>
          <p:cNvSpPr txBox="1"/>
          <p:nvPr/>
        </p:nvSpPr>
        <p:spPr>
          <a:xfrm>
            <a:off x="685800" y="533400"/>
            <a:ext cx="8991600" cy="769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pt-BR" sz="4000" dirty="0">
                <a:solidFill>
                  <a:srgbClr val="006599"/>
                </a:solidFill>
                <a:latin typeface="HK Grotesk Bold"/>
              </a:rPr>
              <a:t>Considerações finais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C1A5194-29F0-477B-8B3E-A8FC67D7B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37358" y="-34636"/>
            <a:ext cx="1775424" cy="685800"/>
          </a:xfrm>
          <a:prstGeom prst="rect">
            <a:avLst/>
          </a:prstGeom>
        </p:spPr>
      </p:pic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5F75EFF0-FDD5-4C7E-ADD6-5DFB16361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304" y="5228602"/>
            <a:ext cx="607569" cy="49987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6527F44-2FB6-440D-BFDA-8396D7E15C30}"/>
              </a:ext>
            </a:extLst>
          </p:cNvPr>
          <p:cNvSpPr txBox="1"/>
          <p:nvPr/>
        </p:nvSpPr>
        <p:spPr>
          <a:xfrm>
            <a:off x="260268" y="1832300"/>
            <a:ext cx="10801922" cy="37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O</a:t>
            </a:r>
            <a:r>
              <a:rPr lang="pt-BR" sz="1800" b="1" dirty="0"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 </a:t>
            </a:r>
            <a:r>
              <a:rPr lang="pt-BR" sz="1800" b="1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Plano Regional de Sinalização </a:t>
            </a:r>
            <a:r>
              <a:rPr lang="pt-BR" sz="18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para as áreas de mananciais e a elaboração de uma identidade visual visam a implantação de medidas de comunicação e educação ambiental em resposta aos impactos da urbanização.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A implantação de sinalização se enquadra no PDC 8 do Plano Estadual de Recursos Hídricos - </a:t>
            </a:r>
            <a:r>
              <a:rPr lang="pt-BR" sz="1800" i="1" dirty="0"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Capacitação e comunicação social</a:t>
            </a:r>
            <a:r>
              <a:rPr lang="pt-BR" sz="1800" dirty="0"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, no subprograma 8.3 – </a:t>
            </a:r>
            <a:r>
              <a:rPr lang="pt-BR" sz="1800" i="1" dirty="0"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Comunicação social e difusão de informações relacionadas à gestão de recursos hídricos</a:t>
            </a:r>
            <a:r>
              <a:rPr lang="pt-BR" sz="1800" dirty="0"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. 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A sinalização também</a:t>
            </a:r>
            <a:r>
              <a:rPr lang="pt-BR" sz="1800" dirty="0">
                <a:effectLst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 é uma das diretrizes prioritárias para Educação Ambiental no PDPA da Bacia do Alto Tietê.</a:t>
            </a:r>
          </a:p>
          <a:p>
            <a:pPr marL="742950" lvl="1" indent="-285750" algn="just">
              <a:lnSpc>
                <a:spcPct val="115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tabLst>
                <a:tab pos="5400040" algn="r"/>
              </a:tabLst>
            </a:pPr>
            <a:r>
              <a:rPr lang="pt-BR" sz="1800" dirty="0"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Além disso, a implantação da sinalização contribui para as metas definidas na Agenda 2030 para a ODS 6.</a:t>
            </a:r>
            <a:endParaRPr lang="pt-BR" sz="1800" dirty="0">
              <a:effectLst/>
              <a:latin typeface="Clear Sans Regular" panose="020B0604020202020204" charset="0"/>
              <a:ea typeface="Arial" panose="020B0604020202020204" pitchFamily="34" charset="0"/>
              <a:cs typeface="Clear Sans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2434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6601" y="685800"/>
            <a:ext cx="4484538" cy="13621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09677" y="314492"/>
            <a:ext cx="5620167" cy="6229018"/>
          </a:xfrm>
          <a:prstGeom prst="rect">
            <a:avLst/>
          </a:prstGeom>
        </p:spPr>
      </p:pic>
      <p:pic>
        <p:nvPicPr>
          <p:cNvPr id="5" name="Picture 5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29500" t="88246" r="65177" b="230"/>
          <a:stretch/>
        </p:blipFill>
        <p:spPr>
          <a:xfrm>
            <a:off x="9869714" y="6125029"/>
            <a:ext cx="452856" cy="41848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96601" y="4568702"/>
            <a:ext cx="5856599" cy="909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667" dirty="0" err="1">
                <a:solidFill>
                  <a:srgbClr val="312F30"/>
                </a:solidFill>
                <a:latin typeface="square721 BT" panose="020B0504020202060204" pitchFamily="34" charset="0"/>
              </a:rPr>
              <a:t>Rua</a:t>
            </a:r>
            <a:r>
              <a:rPr lang="en-US" sz="2667" dirty="0">
                <a:solidFill>
                  <a:srgbClr val="312F30"/>
                </a:solidFill>
                <a:latin typeface="square721 BT" panose="020B0504020202060204" pitchFamily="34" charset="0"/>
              </a:rPr>
              <a:t> das </a:t>
            </a:r>
            <a:r>
              <a:rPr lang="en-US" sz="2667" dirty="0" err="1">
                <a:solidFill>
                  <a:srgbClr val="312F30"/>
                </a:solidFill>
                <a:latin typeface="square721 BT" panose="020B0504020202060204" pitchFamily="34" charset="0"/>
              </a:rPr>
              <a:t>Bandeiras</a:t>
            </a:r>
            <a:r>
              <a:rPr lang="en-US" sz="2667" dirty="0">
                <a:solidFill>
                  <a:srgbClr val="312F30"/>
                </a:solidFill>
                <a:latin typeface="square721 BT" panose="020B0504020202060204" pitchFamily="34" charset="0"/>
              </a:rPr>
              <a:t>, 356 – conj. 41</a:t>
            </a:r>
          </a:p>
          <a:p>
            <a:pPr>
              <a:lnSpc>
                <a:spcPts val="3734"/>
              </a:lnSpc>
              <a:spcBef>
                <a:spcPct val="0"/>
              </a:spcBef>
            </a:pPr>
            <a:r>
              <a:rPr lang="en-US" sz="2667" dirty="0">
                <a:solidFill>
                  <a:srgbClr val="312F30"/>
                </a:solidFill>
                <a:latin typeface="square721 BT" panose="020B0504020202060204" pitchFamily="34" charset="0"/>
              </a:rPr>
              <a:t>Bairro Jardim – Santo André/SP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6601" y="2752830"/>
            <a:ext cx="5856599" cy="434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  <a:spcBef>
                <a:spcPct val="0"/>
              </a:spcBef>
            </a:pPr>
            <a:r>
              <a:rPr lang="en-US" sz="2667" dirty="0">
                <a:solidFill>
                  <a:srgbClr val="312F30"/>
                </a:solidFill>
                <a:latin typeface="square721 BT" panose="020B0504020202060204" pitchFamily="34" charset="0"/>
              </a:rPr>
              <a:t>+55 11 4432-1260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6601" y="3350231"/>
            <a:ext cx="5856599" cy="434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  <a:spcBef>
                <a:spcPct val="0"/>
              </a:spcBef>
            </a:pPr>
            <a:r>
              <a:rPr lang="en-US" sz="2667" dirty="0">
                <a:solidFill>
                  <a:srgbClr val="312F30"/>
                </a:solidFill>
                <a:latin typeface="square721 BT" panose="020B0504020202060204" pitchFamily="34" charset="0"/>
              </a:rPr>
              <a:t>contato@anton.eng.br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6601" y="3934932"/>
            <a:ext cx="5856599" cy="434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  <a:spcBef>
                <a:spcPct val="0"/>
              </a:spcBef>
            </a:pPr>
            <a:r>
              <a:rPr lang="en-US" sz="2667" dirty="0">
                <a:solidFill>
                  <a:srgbClr val="312F30"/>
                </a:solidFill>
                <a:latin typeface="square721 BT" panose="020B0504020202060204" pitchFamily="34" charset="0"/>
                <a:hlinkClick r:id="rId6"/>
              </a:rPr>
              <a:t>www.anton.eng.br</a:t>
            </a:r>
            <a:endParaRPr lang="en-US" sz="2667" dirty="0">
              <a:solidFill>
                <a:srgbClr val="312F30"/>
              </a:solidFill>
              <a:latin typeface="square721 BT" panose="020B0504020202060204" pitchFamily="3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3D7A737-84F5-47B7-A694-C960023D62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-14514" y="6197600"/>
            <a:ext cx="1775424" cy="685800"/>
          </a:xfrm>
          <a:prstGeom prst="rect">
            <a:avLst/>
          </a:prstGeom>
        </p:spPr>
      </p:pic>
      <p:pic>
        <p:nvPicPr>
          <p:cNvPr id="3" name="Picture 5">
            <a:hlinkClick r:id="rId8"/>
            <a:extLst>
              <a:ext uri="{FF2B5EF4-FFF2-40B4-BE49-F238E27FC236}">
                <a16:creationId xmlns:a16="http://schemas.microsoft.com/office/drawing/2014/main" id="{24ECF362-AD25-4FB9-B655-30C5471646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94" t="88164" r="58184" b="312"/>
          <a:stretch/>
        </p:blipFill>
        <p:spPr>
          <a:xfrm>
            <a:off x="10464800" y="6122019"/>
            <a:ext cx="452856" cy="418481"/>
          </a:xfrm>
          <a:prstGeom prst="rect">
            <a:avLst/>
          </a:prstGeom>
        </p:spPr>
      </p:pic>
      <p:pic>
        <p:nvPicPr>
          <p:cNvPr id="11" name="Picture 5">
            <a:hlinkClick r:id="rId9"/>
            <a:extLst>
              <a:ext uri="{FF2B5EF4-FFF2-40B4-BE49-F238E27FC236}">
                <a16:creationId xmlns:a16="http://schemas.microsoft.com/office/drawing/2014/main" id="{8A64BC90-34FC-400E-A695-EC9B93DEAD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710" t="88299" r="50967" b="229"/>
          <a:stretch/>
        </p:blipFill>
        <p:spPr>
          <a:xfrm>
            <a:off x="11078743" y="6123920"/>
            <a:ext cx="452857" cy="4165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>
            <a:extLst>
              <a:ext uri="{FF2B5EF4-FFF2-40B4-BE49-F238E27FC236}">
                <a16:creationId xmlns:a16="http://schemas.microsoft.com/office/drawing/2014/main" id="{6632F984-B29B-4821-8782-8CA77B4845D4}"/>
              </a:ext>
            </a:extLst>
          </p:cNvPr>
          <p:cNvSpPr/>
          <p:nvPr/>
        </p:nvSpPr>
        <p:spPr>
          <a:xfrm>
            <a:off x="0" y="-40640"/>
            <a:ext cx="12192000" cy="6125029"/>
          </a:xfrm>
          <a:prstGeom prst="rect">
            <a:avLst/>
          </a:prstGeom>
          <a:solidFill>
            <a:srgbClr val="016599"/>
          </a:solidFill>
          <a:ln>
            <a:solidFill>
              <a:schemeClr val="accent1"/>
            </a:solidFill>
          </a:ln>
        </p:spPr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FF996917-4C98-400F-98DA-F4FB97366F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23833" y="6176963"/>
            <a:ext cx="1775424" cy="685800"/>
          </a:xfrm>
          <a:prstGeom prst="rect">
            <a:avLst/>
          </a:prstGeom>
        </p:spPr>
      </p:pic>
      <p:pic>
        <p:nvPicPr>
          <p:cNvPr id="19" name="Imagem 18" descr="Ícone&#10;&#10;Descrição gerada automaticamente">
            <a:extLst>
              <a:ext uri="{FF2B5EF4-FFF2-40B4-BE49-F238E27FC236}">
                <a16:creationId xmlns:a16="http://schemas.microsoft.com/office/drawing/2014/main" id="{1BE2180D-4B29-416E-BEE9-31030A68D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7" y="6269926"/>
            <a:ext cx="607569" cy="499873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56C21866-E8D5-49B9-860C-DE701822011D}"/>
              </a:ext>
            </a:extLst>
          </p:cNvPr>
          <p:cNvSpPr txBox="1"/>
          <p:nvPr/>
        </p:nvSpPr>
        <p:spPr>
          <a:xfrm>
            <a:off x="6455493" y="908352"/>
            <a:ext cx="5195454" cy="1682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609539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33" b="0" i="0" u="none" strike="noStrike" kern="1200" cap="none" spc="0" normalizeH="0" baseline="0" noProof="0" dirty="0">
              <a:ln>
                <a:noFill/>
              </a:ln>
              <a:solidFill>
                <a:srgbClr val="F9FAFB"/>
              </a:solidFill>
              <a:effectLst/>
              <a:uLnTx/>
              <a:uFillTx/>
              <a:latin typeface="Clear Sans Regular"/>
              <a:ea typeface="+mn-ea"/>
              <a:cs typeface="+mn-cs"/>
            </a:endParaRPr>
          </a:p>
          <a:p>
            <a:pPr marL="0" marR="0" lvl="0" indent="0" algn="just" defTabSz="609539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Impactos principais das </a:t>
            </a:r>
            <a:r>
              <a:rPr kumimoji="0" lang="pt-BR" sz="2400" b="0" i="0" u="sng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vias de acesso terrestre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 que cortam a APRM na área de estudo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9FAFB"/>
              </a:solidFill>
              <a:effectLst/>
              <a:uLnTx/>
              <a:uFillTx/>
              <a:latin typeface="Clear Sans Regular"/>
              <a:ea typeface="+mn-ea"/>
              <a:cs typeface="+mn-cs"/>
            </a:endParaRPr>
          </a:p>
          <a:p>
            <a:pPr marL="0" marR="0" lvl="0" indent="0" algn="just" defTabSz="609539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9FAFB"/>
              </a:solidFill>
              <a:effectLst/>
              <a:uLnTx/>
              <a:uFillTx/>
              <a:latin typeface="Clear Sans Regular"/>
              <a:ea typeface="+mn-ea"/>
              <a:cs typeface="+mn-cs"/>
            </a:endParaRPr>
          </a:p>
        </p:txBody>
      </p:sp>
      <p:sp>
        <p:nvSpPr>
          <p:cNvPr id="13" name="AutoShape 3">
            <a:extLst>
              <a:ext uri="{FF2B5EF4-FFF2-40B4-BE49-F238E27FC236}">
                <a16:creationId xmlns:a16="http://schemas.microsoft.com/office/drawing/2014/main" id="{2A9ABE9A-0F46-4D6D-A62B-4C783343C1E1}"/>
              </a:ext>
            </a:extLst>
          </p:cNvPr>
          <p:cNvSpPr/>
          <p:nvPr/>
        </p:nvSpPr>
        <p:spPr>
          <a:xfrm rot="5400000">
            <a:off x="2331682" y="3076486"/>
            <a:ext cx="5520000" cy="27435"/>
          </a:xfrm>
          <a:prstGeom prst="rect">
            <a:avLst/>
          </a:prstGeom>
          <a:solidFill>
            <a:srgbClr val="FFCD29"/>
          </a:solidFill>
        </p:spPr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6C42BEBB-E855-4CD4-B4AF-CA9B18F63517}"/>
              </a:ext>
            </a:extLst>
          </p:cNvPr>
          <p:cNvGrpSpPr/>
          <p:nvPr/>
        </p:nvGrpSpPr>
        <p:grpSpPr>
          <a:xfrm>
            <a:off x="685800" y="681038"/>
            <a:ext cx="3962400" cy="1157010"/>
            <a:chOff x="0" y="-9525"/>
            <a:chExt cx="7924799" cy="2314020"/>
          </a:xfrm>
        </p:grpSpPr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C88C30FF-94D6-4303-9496-1D381046846C}"/>
                </a:ext>
              </a:extLst>
            </p:cNvPr>
            <p:cNvSpPr txBox="1"/>
            <p:nvPr/>
          </p:nvSpPr>
          <p:spPr>
            <a:xfrm>
              <a:off x="0" y="-9525"/>
              <a:ext cx="7924799" cy="1641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539" rtl="0" eaLnBrk="1" fontAlgn="auto" latinLnBrk="0" hangingPunct="1">
                <a:lnSpc>
                  <a:spcPts val="6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334" b="0" i="0" u="none" strike="noStrike" kern="1200" cap="none" spc="0" normalizeH="0" baseline="0" noProof="0" dirty="0">
                  <a:ln>
                    <a:noFill/>
                  </a:ln>
                  <a:solidFill>
                    <a:srgbClr val="F9FAFB"/>
                  </a:solidFill>
                  <a:effectLst/>
                  <a:uLnTx/>
                  <a:uFillTx/>
                  <a:latin typeface="HK Grotesk Bold"/>
                  <a:ea typeface="+mn-ea"/>
                  <a:cs typeface="+mn-cs"/>
                </a:rPr>
                <a:t>Diagnóstico</a:t>
              </a:r>
            </a:p>
          </p:txBody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998FC71A-7BE1-4C09-BE5D-CEB963718772}"/>
                </a:ext>
              </a:extLst>
            </p:cNvPr>
            <p:cNvSpPr txBox="1"/>
            <p:nvPr/>
          </p:nvSpPr>
          <p:spPr>
            <a:xfrm>
              <a:off x="0" y="1734339"/>
              <a:ext cx="7034581" cy="570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539" rtl="0" eaLnBrk="1" fontAlgn="auto" latinLnBrk="0" hangingPunct="1">
                <a:lnSpc>
                  <a:spcPts val="242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endParaRPr>
            </a:p>
          </p:txBody>
        </p:sp>
      </p:grpSp>
      <p:sp>
        <p:nvSpPr>
          <p:cNvPr id="3" name="TextBox 8">
            <a:extLst>
              <a:ext uri="{FF2B5EF4-FFF2-40B4-BE49-F238E27FC236}">
                <a16:creationId xmlns:a16="http://schemas.microsoft.com/office/drawing/2014/main" id="{0EF10642-1E90-E123-EB2A-CD9A88E5415B}"/>
              </a:ext>
            </a:extLst>
          </p:cNvPr>
          <p:cNvSpPr txBox="1"/>
          <p:nvPr/>
        </p:nvSpPr>
        <p:spPr>
          <a:xfrm>
            <a:off x="509521" y="2290226"/>
            <a:ext cx="3608717" cy="2277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670" marR="0" lvl="1" indent="-34290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Estabelecimento do banco de dados georreferenciado</a:t>
            </a:r>
          </a:p>
          <a:p>
            <a:pPr marL="647670" marR="0" lvl="1" indent="-34290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lear Sans Regular" panose="020B0604020202020204" charset="0"/>
              <a:ea typeface="Arial" panose="020B0604020202020204" pitchFamily="34" charset="0"/>
              <a:cs typeface="Clear Sans Regular" panose="020B0604020202020204" charset="0"/>
            </a:endParaRPr>
          </a:p>
          <a:p>
            <a:pPr marL="647670" marR="0" lvl="1" indent="-34290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Relação com as vulnerabilidades ambientais</a:t>
            </a:r>
          </a:p>
          <a:p>
            <a:pPr marR="0" lvl="1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 Regular" panose="020B0604020202020204" charset="0"/>
                <a:ea typeface="Arial" panose="020B0604020202020204" pitchFamily="34" charset="0"/>
                <a:cs typeface="Clear Sans Regular" panose="020B0604020202020204" charset="0"/>
              </a:rPr>
              <a:t> 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647670" marR="0" lvl="1" indent="-342900" defTabSz="609539" rtl="0" eaLnBrk="1" fontAlgn="auto" latinLnBrk="0" hangingPunct="1">
              <a:lnSpc>
                <a:spcPts val="24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9FAFB"/>
              </a:solidFill>
              <a:effectLst/>
              <a:uLnTx/>
              <a:uFillTx/>
              <a:latin typeface="Clear Sans Regular"/>
              <a:ea typeface="+mn-ea"/>
              <a:cs typeface="+mn-cs"/>
            </a:endParaRPr>
          </a:p>
          <a:p>
            <a:pPr marL="0" marR="0" lvl="0" indent="0" defTabSz="609539" rtl="0" eaLnBrk="1" fontAlgn="auto" latinLnBrk="0" hangingPunct="1">
              <a:lnSpc>
                <a:spcPts val="24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9FAFB"/>
              </a:solidFill>
              <a:effectLst/>
              <a:uLnTx/>
              <a:uFillTx/>
              <a:latin typeface="Clear Sans Regular"/>
              <a:ea typeface="+mn-ea"/>
              <a:cs typeface="+mn-cs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FBB69D23-9273-7785-20BE-37610795F229}"/>
              </a:ext>
            </a:extLst>
          </p:cNvPr>
          <p:cNvSpPr txBox="1"/>
          <p:nvPr/>
        </p:nvSpPr>
        <p:spPr>
          <a:xfrm>
            <a:off x="5646452" y="1186369"/>
            <a:ext cx="414205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800"/>
              </a:lnSpc>
            </a:pPr>
            <a:r>
              <a:rPr lang="en-US" sz="4000" dirty="0">
                <a:solidFill>
                  <a:srgbClr val="F9FAFB"/>
                </a:solidFill>
                <a:latin typeface="HK Grotesk Bold"/>
              </a:rPr>
              <a:t>01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9114709-C316-F317-F7BD-E90A82176F77}"/>
              </a:ext>
            </a:extLst>
          </p:cNvPr>
          <p:cNvSpPr txBox="1"/>
          <p:nvPr/>
        </p:nvSpPr>
        <p:spPr>
          <a:xfrm>
            <a:off x="6455493" y="2649284"/>
            <a:ext cx="5195454" cy="1313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609539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33" b="0" i="0" u="none" strike="noStrike" kern="1200" cap="none" spc="0" normalizeH="0" baseline="0" noProof="0" dirty="0">
              <a:ln>
                <a:noFill/>
              </a:ln>
              <a:solidFill>
                <a:srgbClr val="F9FAFB"/>
              </a:solidFill>
              <a:effectLst/>
              <a:uLnTx/>
              <a:uFillTx/>
              <a:latin typeface="Clear Sans Regular"/>
              <a:ea typeface="+mn-ea"/>
              <a:cs typeface="+mn-cs"/>
            </a:endParaRPr>
          </a:p>
          <a:p>
            <a:pPr marL="0" marR="0" lvl="0" indent="0" algn="just" defTabSz="609539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Impactos principais das tipologias de </a:t>
            </a:r>
            <a:r>
              <a:rPr kumimoji="0" lang="pt-BR" sz="2400" b="0" i="0" u="sng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uso e ocupação do solo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9FAFB"/>
              </a:solidFill>
              <a:effectLst/>
              <a:uLnTx/>
              <a:uFillTx/>
              <a:latin typeface="Clear Sans Regular"/>
              <a:ea typeface="+mn-ea"/>
              <a:cs typeface="+mn-cs"/>
            </a:endParaRPr>
          </a:p>
          <a:p>
            <a:pPr marL="0" marR="0" lvl="0" indent="0" algn="just" defTabSz="609539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9FAFB"/>
              </a:solidFill>
              <a:effectLst/>
              <a:uLnTx/>
              <a:uFillTx/>
              <a:latin typeface="Clear Sans Regular"/>
              <a:ea typeface="+mn-ea"/>
              <a:cs typeface="+mn-cs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E09257D3-2BAE-0669-5B06-C1F399415122}"/>
              </a:ext>
            </a:extLst>
          </p:cNvPr>
          <p:cNvSpPr txBox="1"/>
          <p:nvPr/>
        </p:nvSpPr>
        <p:spPr>
          <a:xfrm>
            <a:off x="5646452" y="2871476"/>
            <a:ext cx="414205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800"/>
              </a:lnSpc>
            </a:pPr>
            <a:r>
              <a:rPr lang="en-US" sz="4000" dirty="0">
                <a:solidFill>
                  <a:srgbClr val="F9FAFB"/>
                </a:solidFill>
                <a:latin typeface="HK Grotesk Bold"/>
              </a:rPr>
              <a:t>02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B1A09F8E-5E6A-6862-5AA2-CAEFD006F0DC}"/>
              </a:ext>
            </a:extLst>
          </p:cNvPr>
          <p:cNvSpPr txBox="1"/>
          <p:nvPr/>
        </p:nvSpPr>
        <p:spPr>
          <a:xfrm>
            <a:off x="6455493" y="4097084"/>
            <a:ext cx="5195454" cy="1313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609539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33" b="0" i="0" u="none" strike="noStrike" kern="1200" cap="none" spc="0" normalizeH="0" baseline="0" noProof="0" dirty="0">
              <a:ln>
                <a:noFill/>
              </a:ln>
              <a:solidFill>
                <a:srgbClr val="F9FAFB"/>
              </a:solidFill>
              <a:effectLst/>
              <a:uLnTx/>
              <a:uFillTx/>
              <a:latin typeface="Clear Sans Regular"/>
              <a:ea typeface="+mn-ea"/>
              <a:cs typeface="+mn-cs"/>
            </a:endParaRPr>
          </a:p>
          <a:p>
            <a:pPr marL="0" marR="0" lvl="0" indent="0" algn="just" defTabSz="609539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Pesquisa de </a:t>
            </a:r>
            <a:r>
              <a:rPr kumimoji="0" lang="pt-BR" sz="2400" b="0" i="0" u="sng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percepção da população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rPr>
              <a:t>residente e circulante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9FAFB"/>
              </a:solidFill>
              <a:effectLst/>
              <a:uLnTx/>
              <a:uFillTx/>
              <a:latin typeface="Clear Sans Regular"/>
              <a:ea typeface="+mn-ea"/>
              <a:cs typeface="+mn-cs"/>
            </a:endParaRPr>
          </a:p>
          <a:p>
            <a:pPr marL="0" marR="0" lvl="0" indent="0" algn="just" defTabSz="609539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9FAFB"/>
              </a:solidFill>
              <a:effectLst/>
              <a:uLnTx/>
              <a:uFillTx/>
              <a:latin typeface="Clear Sans Regular"/>
              <a:ea typeface="+mn-ea"/>
              <a:cs typeface="+mn-cs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4237BE3B-5376-6CD7-DEBC-81A3284A1E3C}"/>
              </a:ext>
            </a:extLst>
          </p:cNvPr>
          <p:cNvSpPr txBox="1"/>
          <p:nvPr/>
        </p:nvSpPr>
        <p:spPr>
          <a:xfrm>
            <a:off x="5646452" y="4353699"/>
            <a:ext cx="414205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800"/>
              </a:lnSpc>
            </a:pPr>
            <a:r>
              <a:rPr lang="en-US" sz="4000" dirty="0">
                <a:solidFill>
                  <a:srgbClr val="F9FAFB"/>
                </a:solidFill>
                <a:latin typeface="HK Grotesk Bold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778491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" y="1"/>
            <a:ext cx="4648200" cy="6124799"/>
          </a:xfrm>
          <a:prstGeom prst="rect">
            <a:avLst/>
          </a:prstGeom>
          <a:solidFill>
            <a:srgbClr val="016599"/>
          </a:solidFill>
        </p:spPr>
      </p:sp>
      <p:grpSp>
        <p:nvGrpSpPr>
          <p:cNvPr id="13" name="Group 13"/>
          <p:cNvGrpSpPr/>
          <p:nvPr/>
        </p:nvGrpSpPr>
        <p:grpSpPr>
          <a:xfrm>
            <a:off x="488172" y="709387"/>
            <a:ext cx="3169427" cy="4664655"/>
            <a:chOff x="0" y="-9525"/>
            <a:chExt cx="6338854" cy="9329305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9525"/>
              <a:ext cx="6338854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FAFB"/>
                  </a:solidFill>
                  <a:effectLst/>
                  <a:uLnTx/>
                  <a:uFillTx/>
                  <a:latin typeface="HK Grotesk Bold"/>
                  <a:ea typeface="+mn-ea"/>
                  <a:cs typeface="+mn-cs"/>
                </a:rPr>
                <a:t>Região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9FAFB"/>
                  </a:solidFill>
                  <a:effectLst/>
                  <a:uLnTx/>
                  <a:uFillTx/>
                  <a:latin typeface="HK Grotesk Bold"/>
                  <a:ea typeface="+mn-ea"/>
                  <a:cs typeface="+mn-cs"/>
                </a:rPr>
                <a:t> do Grande ABC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" y="3372129"/>
              <a:ext cx="5119656" cy="5947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2600"/>
                </a:lnSpc>
                <a:spcBef>
                  <a:spcPct val="0"/>
                </a:spcBef>
              </a:pPr>
              <a:r>
                <a:rPr lang="pt-BR" sz="3000" dirty="0">
                  <a:solidFill>
                    <a:schemeClr val="bg1"/>
                  </a:solidFill>
                  <a:latin typeface="Clear Sans Regular"/>
                </a:rPr>
                <a:t>56%</a:t>
              </a:r>
              <a:r>
                <a:rPr lang="pt-BR" sz="1800" dirty="0">
                  <a:solidFill>
                    <a:schemeClr val="bg1"/>
                  </a:solidFill>
                  <a:latin typeface="Clear Sans Regular"/>
                </a:rPr>
                <a:t> do território inserido em áreas de mananciais</a:t>
              </a:r>
            </a:p>
            <a:p>
              <a:pPr algn="just">
                <a:lnSpc>
                  <a:spcPts val="2600"/>
                </a:lnSpc>
                <a:spcBef>
                  <a:spcPct val="0"/>
                </a:spcBef>
              </a:pPr>
              <a:endParaRPr lang="pt-BR" sz="1800" dirty="0">
                <a:solidFill>
                  <a:schemeClr val="bg1"/>
                </a:solidFill>
                <a:latin typeface="Clear Sans Regular"/>
              </a:endParaRPr>
            </a:p>
            <a:p>
              <a:pPr algn="just">
                <a:lnSpc>
                  <a:spcPts val="2600"/>
                </a:lnSpc>
                <a:spcBef>
                  <a:spcPct val="0"/>
                </a:spcBef>
              </a:pPr>
              <a:endParaRPr lang="pt-BR" sz="1800" dirty="0">
                <a:solidFill>
                  <a:schemeClr val="bg1"/>
                </a:solidFill>
                <a:latin typeface="Clear Sans Regular"/>
              </a:endParaRPr>
            </a:p>
            <a:p>
              <a:pPr algn="just">
                <a:lnSpc>
                  <a:spcPts val="2600"/>
                </a:lnSpc>
                <a:spcBef>
                  <a:spcPct val="0"/>
                </a:spcBef>
              </a:pPr>
              <a:r>
                <a:rPr lang="pt-BR" sz="2800" dirty="0">
                  <a:solidFill>
                    <a:schemeClr val="bg1"/>
                  </a:solidFill>
                  <a:latin typeface="Clear Sans Regular"/>
                </a:rPr>
                <a:t>41,4% </a:t>
              </a:r>
              <a:r>
                <a:rPr lang="pt-BR" sz="1800" dirty="0">
                  <a:solidFill>
                    <a:schemeClr val="bg1"/>
                  </a:solidFill>
                  <a:latin typeface="Clear Sans Regular"/>
                </a:rPr>
                <a:t>do total de habitantes das </a:t>
              </a:r>
              <a:r>
                <a:rPr lang="pt-BR" sz="1800" dirty="0" err="1">
                  <a:solidFill>
                    <a:schemeClr val="bg1"/>
                  </a:solidFill>
                  <a:latin typeface="Clear Sans Regular"/>
                </a:rPr>
                <a:t>APRMs</a:t>
              </a:r>
              <a:r>
                <a:rPr lang="pt-BR" sz="1800" dirty="0">
                  <a:solidFill>
                    <a:schemeClr val="bg1"/>
                  </a:solidFill>
                  <a:latin typeface="Clear Sans Regular"/>
                </a:rPr>
                <a:t> Billings, Alto Tietê Cabeceiras e </a:t>
              </a:r>
              <a:r>
                <a:rPr lang="pt-BR" sz="1800" dirty="0" err="1">
                  <a:solidFill>
                    <a:schemeClr val="bg1"/>
                  </a:solidFill>
                  <a:latin typeface="Clear Sans Regular"/>
                </a:rPr>
                <a:t>Guaió</a:t>
              </a:r>
              <a:endParaRPr lang="pt-BR" sz="1800" dirty="0">
                <a:solidFill>
                  <a:schemeClr val="bg1"/>
                </a:solidFill>
                <a:latin typeface="Clear Sans Regular"/>
              </a:endParaRPr>
            </a:p>
          </p:txBody>
        </p:sp>
      </p:grpSp>
      <p:pic>
        <p:nvPicPr>
          <p:cNvPr id="24" name="Imagem 23">
            <a:extLst>
              <a:ext uri="{FF2B5EF4-FFF2-40B4-BE49-F238E27FC236}">
                <a16:creationId xmlns:a16="http://schemas.microsoft.com/office/drawing/2014/main" id="{B38D876E-4905-4A33-B95A-AC35E43D9D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6172200"/>
            <a:ext cx="1775424" cy="685800"/>
          </a:xfrm>
          <a:prstGeom prst="rect">
            <a:avLst/>
          </a:prstGeom>
        </p:spPr>
      </p:pic>
      <p:pic>
        <p:nvPicPr>
          <p:cNvPr id="25" name="Imagem 24" descr="Ícone&#10;&#10;Descrição gerada automaticamente">
            <a:extLst>
              <a:ext uri="{FF2B5EF4-FFF2-40B4-BE49-F238E27FC236}">
                <a16:creationId xmlns:a16="http://schemas.microsoft.com/office/drawing/2014/main" id="{DE1F88B9-3C4D-485C-A70E-598E6AE7D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7" y="6269926"/>
            <a:ext cx="607569" cy="499873"/>
          </a:xfrm>
          <a:prstGeom prst="rect">
            <a:avLst/>
          </a:prstGeom>
        </p:spPr>
      </p:pic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04F133B7-AD81-9132-FF5F-BDB2F7EF5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266" y="3039"/>
            <a:ext cx="8730732" cy="6169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021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" y="1"/>
            <a:ext cx="4648200" cy="6124799"/>
          </a:xfrm>
          <a:prstGeom prst="rect">
            <a:avLst/>
          </a:prstGeom>
          <a:solidFill>
            <a:srgbClr val="016599"/>
          </a:solidFill>
        </p:spPr>
      </p:sp>
      <p:grpSp>
        <p:nvGrpSpPr>
          <p:cNvPr id="13" name="Group 13"/>
          <p:cNvGrpSpPr/>
          <p:nvPr/>
        </p:nvGrpSpPr>
        <p:grpSpPr>
          <a:xfrm>
            <a:off x="488173" y="709387"/>
            <a:ext cx="2864628" cy="4881895"/>
            <a:chOff x="2" y="-9525"/>
            <a:chExt cx="5729256" cy="9763782"/>
          </a:xfrm>
        </p:grpSpPr>
        <p:sp>
          <p:nvSpPr>
            <p:cNvPr id="14" name="TextBox 14"/>
            <p:cNvSpPr txBox="1"/>
            <p:nvPr/>
          </p:nvSpPr>
          <p:spPr>
            <a:xfrm>
              <a:off x="2" y="-9525"/>
              <a:ext cx="5729256" cy="40626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FAFB"/>
                  </a:solidFill>
                  <a:effectLst/>
                  <a:uLnTx/>
                  <a:uFillTx/>
                  <a:latin typeface="HK Grotesk Bold"/>
                  <a:ea typeface="+mn-ea"/>
                  <a:cs typeface="+mn-cs"/>
                </a:rPr>
                <a:t>Principais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9FAFB"/>
                  </a:solidFill>
                  <a:effectLst/>
                  <a:uLnTx/>
                  <a:uFillTx/>
                  <a:latin typeface="HK Grotesk Bold"/>
                  <a:ea typeface="+mn-ea"/>
                  <a:cs typeface="+mn-cs"/>
                </a:rPr>
                <a:t> vias de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FAFB"/>
                  </a:solidFill>
                  <a:effectLst/>
                  <a:uLnTx/>
                  <a:uFillTx/>
                  <a:latin typeface="HK Grotesk Bold"/>
                  <a:ea typeface="+mn-ea"/>
                  <a:cs typeface="+mn-cs"/>
                </a:rPr>
                <a:t>acesso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HK Grotesk Bold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" y="4768281"/>
              <a:ext cx="5424454" cy="49859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9FAFB"/>
                  </a:solidFill>
                  <a:effectLst/>
                  <a:uLnTx/>
                  <a:uFillTx/>
                  <a:latin typeface="Clear Sans Regular"/>
                  <a:ea typeface="+mn-ea"/>
                  <a:cs typeface="+mn-cs"/>
                </a:rPr>
                <a:t>Foram consideradas principais as vias com caráter rodoviário, passagem de linhas de ônibus ou pela seleção das vias de maior hierarquia nas áreas de mananciais.</a:t>
              </a:r>
            </a:p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Clear Sans Regular"/>
                <a:ea typeface="+mn-ea"/>
                <a:cs typeface="+mn-cs"/>
              </a:endParaRPr>
            </a:p>
          </p:txBody>
        </p:sp>
      </p:grpSp>
      <p:pic>
        <p:nvPicPr>
          <p:cNvPr id="24" name="Imagem 23">
            <a:extLst>
              <a:ext uri="{FF2B5EF4-FFF2-40B4-BE49-F238E27FC236}">
                <a16:creationId xmlns:a16="http://schemas.microsoft.com/office/drawing/2014/main" id="{B38D876E-4905-4A33-B95A-AC35E43D9D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6172200"/>
            <a:ext cx="1775424" cy="685800"/>
          </a:xfrm>
          <a:prstGeom prst="rect">
            <a:avLst/>
          </a:prstGeom>
        </p:spPr>
      </p:pic>
      <p:pic>
        <p:nvPicPr>
          <p:cNvPr id="25" name="Imagem 24" descr="Ícone&#10;&#10;Descrição gerada automaticamente">
            <a:extLst>
              <a:ext uri="{FF2B5EF4-FFF2-40B4-BE49-F238E27FC236}">
                <a16:creationId xmlns:a16="http://schemas.microsoft.com/office/drawing/2014/main" id="{DE1F88B9-3C4D-485C-A70E-598E6AE7D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7" y="6269926"/>
            <a:ext cx="607569" cy="49987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3CCB63B-A12A-4029-BBF9-5388E9793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1267" y="-1800"/>
            <a:ext cx="8730732" cy="617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121200"/>
            <a:ext cx="12192000" cy="736800"/>
          </a:xfrm>
          <a:prstGeom prst="rect">
            <a:avLst/>
          </a:prstGeom>
          <a:solidFill>
            <a:srgbClr val="016599"/>
          </a:solidFill>
        </p:spPr>
      </p: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2FE2FC3D-2937-4648-9E49-E96007555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088" y="5418327"/>
            <a:ext cx="607569" cy="49987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065B47F-E4B0-4E4A-984A-E0FDFA2D19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" r="1464" b="-1989"/>
          <a:stretch/>
        </p:blipFill>
        <p:spPr bwMode="auto">
          <a:xfrm>
            <a:off x="4946879" y="1935267"/>
            <a:ext cx="6590792" cy="3704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429E499-8588-4664-80E6-0C85CDFB3884}"/>
              </a:ext>
            </a:extLst>
          </p:cNvPr>
          <p:cNvSpPr txBox="1"/>
          <p:nvPr/>
        </p:nvSpPr>
        <p:spPr>
          <a:xfrm>
            <a:off x="6629400" y="5802211"/>
            <a:ext cx="61200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Fonte: Metrô - Pesquisa OD 2017 (Adaptado).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A9F898D-465B-4A65-98A1-F67F349AF3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" r="1811" b="24568"/>
          <a:stretch/>
        </p:blipFill>
        <p:spPr>
          <a:xfrm>
            <a:off x="10416576" y="0"/>
            <a:ext cx="1775424" cy="685800"/>
          </a:xfrm>
          <a:prstGeom prst="rect">
            <a:avLst/>
          </a:prstGeom>
        </p:spPr>
      </p:pic>
      <p:pic>
        <p:nvPicPr>
          <p:cNvPr id="17" name="Imagem 16" descr="Mapa&#10;&#10;Descrição gerada automaticamente">
            <a:extLst>
              <a:ext uri="{FF2B5EF4-FFF2-40B4-BE49-F238E27FC236}">
                <a16:creationId xmlns:a16="http://schemas.microsoft.com/office/drawing/2014/main" id="{9C313B24-0E71-4291-84EC-7DF5BC9FC2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6666" r="1292" b="1111"/>
          <a:stretch/>
        </p:blipFill>
        <p:spPr>
          <a:xfrm>
            <a:off x="284650" y="197382"/>
            <a:ext cx="4363549" cy="584152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71128" y="762000"/>
            <a:ext cx="11049743" cy="769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16599"/>
                </a:solidFill>
                <a:effectLst/>
                <a:uLnTx/>
                <a:uFillTx/>
                <a:latin typeface="HK Grotesk Bold"/>
                <a:ea typeface="+mn-ea"/>
                <a:cs typeface="+mn-cs"/>
              </a:rPr>
              <a:t>Viagens nas áreas de mananciais do Grande ABC</a:t>
            </a:r>
          </a:p>
        </p:txBody>
      </p:sp>
    </p:spTree>
    <p:extLst>
      <p:ext uri="{BB962C8B-B14F-4D97-AF65-F5344CB8AC3E}">
        <p14:creationId xmlns:p14="http://schemas.microsoft.com/office/powerpoint/2010/main" val="201407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lidehelper - 026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3D5A80"/>
    </a:accent1>
    <a:accent2>
      <a:srgbClr val="98C1D9"/>
    </a:accent2>
    <a:accent3>
      <a:srgbClr val="EE6C4D"/>
    </a:accent3>
    <a:accent4>
      <a:srgbClr val="293241"/>
    </a:accent4>
    <a:accent5>
      <a:srgbClr val="E0FBFC"/>
    </a:accent5>
    <a:accent6>
      <a:srgbClr val="BFBFBF"/>
    </a:accent6>
    <a:hlink>
      <a:srgbClr val="3D5A80"/>
    </a:hlink>
    <a:folHlink>
      <a:srgbClr val="98C1D9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Slidehelper - 026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3D5A80"/>
    </a:accent1>
    <a:accent2>
      <a:srgbClr val="98C1D9"/>
    </a:accent2>
    <a:accent3>
      <a:srgbClr val="EE6C4D"/>
    </a:accent3>
    <a:accent4>
      <a:srgbClr val="293241"/>
    </a:accent4>
    <a:accent5>
      <a:srgbClr val="E0FBFC"/>
    </a:accent5>
    <a:accent6>
      <a:srgbClr val="BFBFBF"/>
    </a:accent6>
    <a:hlink>
      <a:srgbClr val="3D5A80"/>
    </a:hlink>
    <a:folHlink>
      <a:srgbClr val="98C1D9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Slidehelper - 026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3D5A80"/>
    </a:accent1>
    <a:accent2>
      <a:srgbClr val="98C1D9"/>
    </a:accent2>
    <a:accent3>
      <a:srgbClr val="EE6C4D"/>
    </a:accent3>
    <a:accent4>
      <a:srgbClr val="293241"/>
    </a:accent4>
    <a:accent5>
      <a:srgbClr val="E0FBFC"/>
    </a:accent5>
    <a:accent6>
      <a:srgbClr val="BFBFBF"/>
    </a:accent6>
    <a:hlink>
      <a:srgbClr val="3D5A80"/>
    </a:hlink>
    <a:folHlink>
      <a:srgbClr val="98C1D9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Slidehelper - 026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3D5A80"/>
    </a:accent1>
    <a:accent2>
      <a:srgbClr val="98C1D9"/>
    </a:accent2>
    <a:accent3>
      <a:srgbClr val="EE6C4D"/>
    </a:accent3>
    <a:accent4>
      <a:srgbClr val="293241"/>
    </a:accent4>
    <a:accent5>
      <a:srgbClr val="E0FBFC"/>
    </a:accent5>
    <a:accent6>
      <a:srgbClr val="BFBFBF"/>
    </a:accent6>
    <a:hlink>
      <a:srgbClr val="3D5A80"/>
    </a:hlink>
    <a:folHlink>
      <a:srgbClr val="98C1D9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9788</TotalTime>
  <Words>3046</Words>
  <Application>Microsoft Office PowerPoint</Application>
  <PresentationFormat>Widescreen</PresentationFormat>
  <Paragraphs>415</Paragraphs>
  <Slides>55</Slides>
  <Notes>17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56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ANTON Engenharia e Urbanismo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Anton</dc:title>
  <dc:creator>ANTON Engenharia e Urbanismo</dc:creator>
  <cp:lastModifiedBy>Mariana Telles</cp:lastModifiedBy>
  <cp:revision>113</cp:revision>
  <dcterms:created xsi:type="dcterms:W3CDTF">2006-08-16T00:00:00Z</dcterms:created>
  <dcterms:modified xsi:type="dcterms:W3CDTF">2022-09-29T18:32:55Z</dcterms:modified>
  <dc:identifier>DAEInTPaoak</dc:identifier>
</cp:coreProperties>
</file>