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</p:sldIdLst>
  <p:sldSz cx="10693400" cy="7562850"/>
  <p:notesSz cx="10693400" cy="756285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875278" y="989203"/>
            <a:ext cx="2942843" cy="391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524" y="182916"/>
            <a:ext cx="10689335" cy="737612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58288" y="1161669"/>
            <a:ext cx="5576823" cy="391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581785" y="2015871"/>
            <a:ext cx="8121650" cy="3896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g"/><Relationship Id="rId3" Type="http://schemas.openxmlformats.org/officeDocument/2006/relationships/image" Target="../media/image5.pn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g"/><Relationship Id="rId3" Type="http://schemas.openxmlformats.org/officeDocument/2006/relationships/image" Target="../media/image5.pn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jpg"/><Relationship Id="rId3" Type="http://schemas.openxmlformats.org/officeDocument/2006/relationships/image" Target="../media/image5.pn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Relationship Id="rId3" Type="http://schemas.openxmlformats.org/officeDocument/2006/relationships/image" Target="../media/image13.pn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Relationship Id="rId3" Type="http://schemas.openxmlformats.org/officeDocument/2006/relationships/image" Target="../media/image5.png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15.jpg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Relationship Id="rId3" Type="http://schemas.openxmlformats.org/officeDocument/2006/relationships/image" Target="../media/image16.jpg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3" Type="http://schemas.openxmlformats.org/officeDocument/2006/relationships/image" Target="../media/image17.jpg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18.jp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/Relationships>
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Relationship Id="rId3" Type="http://schemas.openxmlformats.org/officeDocument/2006/relationships/image" Target="../media/image19.jpg"/></Relationships>
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Relationship Id="rId3" Type="http://schemas.openxmlformats.org/officeDocument/2006/relationships/image" Target="../media/image5.png"/></Relationships>
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21.jpg"/></Relationships>
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Relationship Id="rId3" Type="http://schemas.openxmlformats.org/officeDocument/2006/relationships/image" Target="../media/image22.png"/></Relationships>
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Relationship Id="rId3" Type="http://schemas.openxmlformats.org/officeDocument/2006/relationships/image" Target="../media/image23.jpg"/><Relationship Id="rId4" Type="http://schemas.openxmlformats.org/officeDocument/2006/relationships/image" Target="../media/image24.jpg"/><Relationship Id="rId5" Type="http://schemas.openxmlformats.org/officeDocument/2006/relationships/image" Target="../media/image25.jpg"/></Relationships>
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Relationship Id="rId3" Type="http://schemas.openxmlformats.org/officeDocument/2006/relationships/image" Target="../media/image26.jpg"/><Relationship Id="rId4" Type="http://schemas.openxmlformats.org/officeDocument/2006/relationships/image" Target="../media/image27.jpg"/></Relationships>

</file>

<file path=ppt/slides/_rels/slide2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8.jpg"/><Relationship Id="rId3" Type="http://schemas.openxmlformats.org/officeDocument/2006/relationships/image" Target="../media/image5.png"/></Relationships>

</file>

<file path=ppt/slides/_rels/slide2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29.jpg"/></Relationships>

</file>

<file path=ppt/slides/_rels/slide2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Relationship Id="rId3" Type="http://schemas.openxmlformats.org/officeDocument/2006/relationships/image" Target="../media/image30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5.png"/></Relationships>

</file>

<file path=ppt/slides/_rels/slide3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Relationship Id="rId3" Type="http://schemas.openxmlformats.org/officeDocument/2006/relationships/image" Target="../media/image31.jpg"/></Relationships>

</file>

<file path=ppt/slides/_rels/slide3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2.png"/><Relationship Id="rId3" Type="http://schemas.openxmlformats.org/officeDocument/2006/relationships/image" Target="../media/image5.png"/><Relationship Id="rId4" Type="http://schemas.openxmlformats.org/officeDocument/2006/relationships/image" Target="../media/image33.png"/></Relationships>

</file>

<file path=ppt/slides/_rels/slide3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4.jpg"/><Relationship Id="rId3" Type="http://schemas.openxmlformats.org/officeDocument/2006/relationships/image" Target="../media/image5.png"/></Relationships>

</file>

<file path=ppt/slides/_rels/slide3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5.png"/><Relationship Id="rId3" Type="http://schemas.openxmlformats.org/officeDocument/2006/relationships/image" Target="../media/image36.jpg"/><Relationship Id="rId4" Type="http://schemas.openxmlformats.org/officeDocument/2006/relationships/image" Target="../media/image5.png"/></Relationships>

</file>

<file path=ppt/slides/_rels/slide3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7.png"/><Relationship Id="rId3" Type="http://schemas.openxmlformats.org/officeDocument/2006/relationships/image" Target="../media/image38.jpg"/><Relationship Id="rId4" Type="http://schemas.openxmlformats.org/officeDocument/2006/relationships/image" Target="../media/image5.png"/></Relationships>

</file>

<file path=ppt/slides/_rels/slide3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Relationship Id="rId3" Type="http://schemas.openxmlformats.org/officeDocument/2006/relationships/image" Target="../media/image39.jpg"/></Relationships>

</file>

<file path=ppt/slides/_rels/slide3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
</file>

<file path=ppt/slides/_rels/slide3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
</file>

<file path=ppt/slides/_rels/slide3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
</file>

<file path=ppt/slides/_rels/slide3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0.jpg"/><Relationship Id="rId3" Type="http://schemas.openxmlformats.org/officeDocument/2006/relationships/image" Target="../media/image41.jpg"/><Relationship Id="rId4" Type="http://schemas.openxmlformats.org/officeDocument/2006/relationships/image" Target="../media/image5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image" Target="../media/image5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Relationship Id="rId3" Type="http://schemas.openxmlformats.org/officeDocument/2006/relationships/image" Target="../media/image9.jpg"/><Relationship Id="rId4" Type="http://schemas.openxmlformats.org/officeDocument/2006/relationships/image" Target="../media/image5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42865" y="7349438"/>
            <a:ext cx="87376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Arial MT"/>
                <a:cs typeface="Arial MT"/>
              </a:rPr>
              <a:t>Março</a:t>
            </a:r>
            <a:r>
              <a:rPr dirty="0" sz="1200" spc="-7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/</a:t>
            </a:r>
            <a:r>
              <a:rPr dirty="0" sz="1100" spc="-45">
                <a:latin typeface="Arial MT"/>
                <a:cs typeface="Arial MT"/>
              </a:rPr>
              <a:t> </a:t>
            </a:r>
            <a:r>
              <a:rPr dirty="0" sz="1100" spc="-5">
                <a:latin typeface="Arial MT"/>
                <a:cs typeface="Arial MT"/>
              </a:rPr>
              <a:t>2022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21711" y="1390015"/>
            <a:ext cx="634746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10"/>
              <a:t>Diagnóstico</a:t>
            </a:r>
            <a:r>
              <a:rPr dirty="0" spc="-40"/>
              <a:t> </a:t>
            </a:r>
            <a:r>
              <a:rPr dirty="0" spc="-130"/>
              <a:t>do</a:t>
            </a:r>
            <a:r>
              <a:rPr dirty="0" spc="-15"/>
              <a:t> </a:t>
            </a:r>
            <a:r>
              <a:rPr dirty="0" spc="-65"/>
              <a:t>Meio</a:t>
            </a:r>
            <a:r>
              <a:rPr dirty="0" spc="-25"/>
              <a:t> </a:t>
            </a:r>
            <a:r>
              <a:rPr dirty="0" spc="-95"/>
              <a:t>Físico:</a:t>
            </a:r>
            <a:r>
              <a:rPr dirty="0" spc="-45"/>
              <a:t> </a:t>
            </a:r>
            <a:r>
              <a:rPr dirty="0" spc="-100"/>
              <a:t>Recursos</a:t>
            </a:r>
            <a:r>
              <a:rPr dirty="0" spc="-30"/>
              <a:t> </a:t>
            </a:r>
            <a:r>
              <a:rPr dirty="0" spc="-100"/>
              <a:t>Hídricos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211324"/>
            <a:ext cx="10692383" cy="486308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5071" y="234696"/>
            <a:ext cx="2168652" cy="755903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467239" y="132328"/>
            <a:ext cx="1044696" cy="66164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40329" y="740791"/>
            <a:ext cx="621284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35"/>
              <a:t>CAR</a:t>
            </a:r>
            <a:r>
              <a:rPr dirty="0" spc="-185"/>
              <a:t>A</a:t>
            </a:r>
            <a:r>
              <a:rPr dirty="0" spc="-105"/>
              <a:t>CTERIZ</a:t>
            </a:r>
            <a:r>
              <a:rPr dirty="0" spc="-175"/>
              <a:t>A</a:t>
            </a:r>
            <a:r>
              <a:rPr dirty="0" spc="-150"/>
              <a:t>Ç</a:t>
            </a:r>
            <a:r>
              <a:rPr dirty="0" spc="-200"/>
              <a:t>Ã</a:t>
            </a:r>
            <a:r>
              <a:rPr dirty="0" spc="40"/>
              <a:t>O</a:t>
            </a:r>
            <a:r>
              <a:rPr dirty="0" spc="-40"/>
              <a:t> </a:t>
            </a:r>
            <a:r>
              <a:rPr dirty="0" spc="35"/>
              <a:t>D</a:t>
            </a:r>
            <a:r>
              <a:rPr dirty="0" spc="45"/>
              <a:t>O</a:t>
            </a:r>
            <a:r>
              <a:rPr dirty="0" spc="-45"/>
              <a:t> </a:t>
            </a:r>
            <a:r>
              <a:rPr dirty="0" spc="-35"/>
              <a:t>EM</a:t>
            </a:r>
            <a:r>
              <a:rPr dirty="0" spc="-25"/>
              <a:t>P</a:t>
            </a:r>
            <a:r>
              <a:rPr dirty="0" spc="-10"/>
              <a:t>REENDI</a:t>
            </a:r>
            <a:r>
              <a:rPr dirty="0" spc="-5"/>
              <a:t>M</a:t>
            </a:r>
            <a:r>
              <a:rPr dirty="0" spc="-45"/>
              <a:t>EN</a:t>
            </a:r>
            <a:r>
              <a:rPr dirty="0" spc="-85"/>
              <a:t>T</a:t>
            </a:r>
            <a:r>
              <a:rPr dirty="0" spc="40"/>
              <a:t>O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743712" y="0"/>
            <a:ext cx="9949180" cy="7271384"/>
            <a:chOff x="743712" y="0"/>
            <a:chExt cx="9949180" cy="7271384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43712" y="1185672"/>
              <a:ext cx="9204960" cy="608533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258300" y="0"/>
              <a:ext cx="1434083" cy="88849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94252" y="811530"/>
            <a:ext cx="3491865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85"/>
              <a:t>PROJE</a:t>
            </a:r>
            <a:r>
              <a:rPr dirty="0" spc="-215"/>
              <a:t>T</a:t>
            </a:r>
            <a:r>
              <a:rPr dirty="0" spc="40"/>
              <a:t>O</a:t>
            </a:r>
            <a:r>
              <a:rPr dirty="0" spc="-25"/>
              <a:t> </a:t>
            </a:r>
            <a:r>
              <a:rPr dirty="0" spc="-65"/>
              <a:t>UR</a:t>
            </a:r>
            <a:r>
              <a:rPr dirty="0" spc="-120"/>
              <a:t>B</a:t>
            </a:r>
            <a:r>
              <a:rPr dirty="0" spc="-25"/>
              <a:t>ANÍSTI</a:t>
            </a:r>
            <a:r>
              <a:rPr dirty="0" spc="-85"/>
              <a:t>C</a:t>
            </a:r>
            <a:r>
              <a:rPr dirty="0" spc="40"/>
              <a:t>O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944880" y="0"/>
            <a:ext cx="9747885" cy="6833870"/>
            <a:chOff x="944880" y="0"/>
            <a:chExt cx="9747885" cy="683387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44880" y="1443228"/>
              <a:ext cx="8801100" cy="539038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258299" y="0"/>
              <a:ext cx="1434083" cy="88849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94229" y="740791"/>
            <a:ext cx="6537325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85"/>
              <a:t>PROJE</a:t>
            </a:r>
            <a:r>
              <a:rPr dirty="0" spc="-210"/>
              <a:t>T</a:t>
            </a:r>
            <a:r>
              <a:rPr dirty="0" spc="40"/>
              <a:t>O</a:t>
            </a:r>
            <a:r>
              <a:rPr dirty="0" spc="-25"/>
              <a:t> </a:t>
            </a:r>
            <a:r>
              <a:rPr dirty="0" spc="-65"/>
              <a:t>UR</a:t>
            </a:r>
            <a:r>
              <a:rPr dirty="0" spc="-114"/>
              <a:t>B</a:t>
            </a:r>
            <a:r>
              <a:rPr dirty="0" spc="70"/>
              <a:t>A</a:t>
            </a:r>
            <a:r>
              <a:rPr dirty="0" spc="75"/>
              <a:t>N</a:t>
            </a:r>
            <a:r>
              <a:rPr dirty="0" spc="-60"/>
              <a:t>ÍSTI</a:t>
            </a:r>
            <a:r>
              <a:rPr dirty="0" spc="-150"/>
              <a:t>C</a:t>
            </a:r>
            <a:r>
              <a:rPr dirty="0" spc="40"/>
              <a:t>O</a:t>
            </a:r>
            <a:r>
              <a:rPr dirty="0" spc="-35"/>
              <a:t> </a:t>
            </a:r>
            <a:r>
              <a:rPr dirty="0" spc="-135"/>
              <a:t>–</a:t>
            </a:r>
            <a:r>
              <a:rPr dirty="0" spc="-45"/>
              <a:t> </a:t>
            </a:r>
            <a:r>
              <a:rPr dirty="0" spc="-185"/>
              <a:t>PROJEÇ</a:t>
            </a:r>
            <a:r>
              <a:rPr dirty="0" spc="-250"/>
              <a:t>Ã</a:t>
            </a:r>
            <a:r>
              <a:rPr dirty="0" spc="40"/>
              <a:t>O</a:t>
            </a:r>
            <a:r>
              <a:rPr dirty="0" spc="-25"/>
              <a:t> </a:t>
            </a:r>
            <a:r>
              <a:rPr dirty="0" spc="-265"/>
              <a:t>E</a:t>
            </a:r>
            <a:r>
              <a:rPr dirty="0" spc="-250"/>
              <a:t>T</a:t>
            </a:r>
            <a:r>
              <a:rPr dirty="0" spc="-80"/>
              <a:t>A</a:t>
            </a:r>
            <a:r>
              <a:rPr dirty="0" spc="-215"/>
              <a:t>P</a:t>
            </a:r>
            <a:r>
              <a:rPr dirty="0" spc="-80"/>
              <a:t>A</a:t>
            </a:r>
            <a:r>
              <a:rPr dirty="0" spc="-55"/>
              <a:t> </a:t>
            </a:r>
            <a:r>
              <a:rPr dirty="0" spc="125"/>
              <a:t>I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367284" y="0"/>
            <a:ext cx="10325100" cy="6833870"/>
            <a:chOff x="367284" y="0"/>
            <a:chExt cx="10325100" cy="683387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7284" y="1232916"/>
              <a:ext cx="9957816" cy="56007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258300" y="0"/>
              <a:ext cx="1434083" cy="88849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18789" y="1237310"/>
            <a:ext cx="5360670" cy="3917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65"/>
              <a:t>Q</a:t>
            </a:r>
            <a:r>
              <a:rPr dirty="0" spc="25"/>
              <a:t>U</a:t>
            </a:r>
            <a:r>
              <a:rPr dirty="0" spc="-35"/>
              <a:t>ADRO</a:t>
            </a:r>
            <a:r>
              <a:rPr dirty="0" spc="-45"/>
              <a:t> </a:t>
            </a:r>
            <a:r>
              <a:rPr dirty="0" spc="-114"/>
              <a:t>D</a:t>
            </a:r>
            <a:r>
              <a:rPr dirty="0" spc="-105"/>
              <a:t>E</a:t>
            </a:r>
            <a:r>
              <a:rPr dirty="0" spc="-45"/>
              <a:t> </a:t>
            </a:r>
            <a:r>
              <a:rPr dirty="0" spc="-165"/>
              <a:t>ÁR</a:t>
            </a:r>
            <a:r>
              <a:rPr dirty="0" spc="-165"/>
              <a:t>E</a:t>
            </a:r>
            <a:r>
              <a:rPr dirty="0" spc="-180"/>
              <a:t>AS</a:t>
            </a:r>
            <a:r>
              <a:rPr dirty="0" spc="-45"/>
              <a:t> </a:t>
            </a:r>
            <a:r>
              <a:rPr dirty="0" spc="-30"/>
              <a:t>-</a:t>
            </a:r>
            <a:r>
              <a:rPr dirty="0" spc="-40"/>
              <a:t> </a:t>
            </a:r>
            <a:r>
              <a:rPr dirty="0" spc="50"/>
              <a:t>IMPLAN</a:t>
            </a:r>
            <a:r>
              <a:rPr dirty="0" spc="-240"/>
              <a:t>T</a:t>
            </a:r>
            <a:r>
              <a:rPr dirty="0" spc="-135"/>
              <a:t>A</a:t>
            </a:r>
            <a:r>
              <a:rPr dirty="0" spc="-145"/>
              <a:t>Ç</a:t>
            </a:r>
            <a:r>
              <a:rPr dirty="0" spc="-200"/>
              <a:t>Ã</a:t>
            </a:r>
            <a:r>
              <a:rPr dirty="0" spc="45"/>
              <a:t>O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982980" y="0"/>
            <a:ext cx="9709785" cy="6271260"/>
            <a:chOff x="982980" y="0"/>
            <a:chExt cx="9709785" cy="627126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58299" y="0"/>
              <a:ext cx="1434083" cy="88849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82980" y="2346960"/>
              <a:ext cx="8897112" cy="39243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69360" y="1187958"/>
            <a:ext cx="4799965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60"/>
              <a:t>Q</a:t>
            </a:r>
            <a:r>
              <a:rPr dirty="0" spc="25"/>
              <a:t>U</a:t>
            </a:r>
            <a:r>
              <a:rPr dirty="0" spc="-35"/>
              <a:t>ADRO</a:t>
            </a:r>
            <a:r>
              <a:rPr dirty="0" spc="-40"/>
              <a:t> </a:t>
            </a:r>
            <a:r>
              <a:rPr dirty="0" spc="-120"/>
              <a:t>D</a:t>
            </a:r>
            <a:r>
              <a:rPr dirty="0" spc="-105"/>
              <a:t>E</a:t>
            </a:r>
            <a:r>
              <a:rPr dirty="0" spc="-45"/>
              <a:t> </a:t>
            </a:r>
            <a:r>
              <a:rPr dirty="0" spc="-170"/>
              <a:t>ÁREAS</a:t>
            </a:r>
            <a:r>
              <a:rPr dirty="0" spc="-40"/>
              <a:t> </a:t>
            </a:r>
            <a:r>
              <a:rPr dirty="0" spc="-30"/>
              <a:t>-</a:t>
            </a:r>
            <a:r>
              <a:rPr dirty="0" spc="-40"/>
              <a:t> </a:t>
            </a:r>
            <a:r>
              <a:rPr dirty="0" spc="-110"/>
              <a:t>OPER</a:t>
            </a:r>
            <a:r>
              <a:rPr dirty="0" spc="-160"/>
              <a:t>A</a:t>
            </a:r>
            <a:r>
              <a:rPr dirty="0" spc="-150"/>
              <a:t>Ç</a:t>
            </a:r>
            <a:r>
              <a:rPr dirty="0" spc="-200"/>
              <a:t>Ã</a:t>
            </a:r>
            <a:r>
              <a:rPr dirty="0" spc="40"/>
              <a:t>O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581785" y="2015871"/>
          <a:ext cx="8121650" cy="3896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79420"/>
                <a:gridCol w="2561589"/>
                <a:gridCol w="2561590"/>
              </a:tblGrid>
              <a:tr h="43154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dirty="0" sz="1550" spc="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Indicador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B="0" marT="368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dirty="0" sz="155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Valor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B="0" marT="368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dirty="0" sz="1550" spc="1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Unidade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B="0" marT="368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</a:tr>
              <a:tr h="431546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dirty="0" sz="1550" spc="5">
                          <a:latin typeface="Calibri"/>
                          <a:cs typeface="Calibri"/>
                        </a:rPr>
                        <a:t>População</a:t>
                      </a:r>
                      <a:r>
                        <a:rPr dirty="0" sz="155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50" spc="5">
                          <a:latin typeface="Calibri"/>
                          <a:cs typeface="Calibri"/>
                        </a:rPr>
                        <a:t>Fixa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B="0" marT="368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dirty="0" sz="1550" spc="15">
                          <a:latin typeface="Calibri"/>
                          <a:cs typeface="Calibri"/>
                        </a:rPr>
                        <a:t>30.000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B="0" marT="368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dirty="0" sz="1550" spc="15">
                          <a:latin typeface="Calibri"/>
                          <a:cs typeface="Calibri"/>
                        </a:rPr>
                        <a:t>Nº</a:t>
                      </a:r>
                      <a:r>
                        <a:rPr dirty="0" sz="155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50" spc="10">
                          <a:latin typeface="Calibri"/>
                          <a:cs typeface="Calibri"/>
                        </a:rPr>
                        <a:t>pessoas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B="0" marT="368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</a:tr>
              <a:tr h="431418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dirty="0" sz="1550" spc="5">
                          <a:latin typeface="Calibri"/>
                          <a:cs typeface="Calibri"/>
                        </a:rPr>
                        <a:t>População</a:t>
                      </a:r>
                      <a:r>
                        <a:rPr dirty="0" sz="155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50" spc="5">
                          <a:latin typeface="Calibri"/>
                          <a:cs typeface="Calibri"/>
                        </a:rPr>
                        <a:t>Flutuante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B="0" marT="368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dirty="0" sz="1550" spc="15">
                          <a:latin typeface="Calibri"/>
                          <a:cs typeface="Calibri"/>
                        </a:rPr>
                        <a:t>49.854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B="0" marT="368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dirty="0" sz="1550" spc="15">
                          <a:latin typeface="Calibri"/>
                          <a:cs typeface="Calibri"/>
                        </a:rPr>
                        <a:t>Nº</a:t>
                      </a:r>
                      <a:r>
                        <a:rPr dirty="0" sz="155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50" spc="10">
                          <a:latin typeface="Calibri"/>
                          <a:cs typeface="Calibri"/>
                        </a:rPr>
                        <a:t>pessoas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B="0" marT="368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431546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dirty="0" sz="1550" spc="10">
                          <a:latin typeface="Calibri"/>
                          <a:cs typeface="Calibri"/>
                        </a:rPr>
                        <a:t>Consumo</a:t>
                      </a:r>
                      <a:r>
                        <a:rPr dirty="0" sz="155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50" spc="-10">
                          <a:latin typeface="Calibri"/>
                          <a:cs typeface="Calibri"/>
                        </a:rPr>
                        <a:t>d’água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B="0" marT="368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dirty="0" sz="1550" spc="15">
                          <a:latin typeface="Calibri"/>
                          <a:cs typeface="Calibri"/>
                        </a:rPr>
                        <a:t>4.531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B="0" marT="368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dirty="0" sz="1550" spc="-30">
                          <a:latin typeface="Calibri"/>
                          <a:cs typeface="Calibri"/>
                        </a:rPr>
                        <a:t>m³/dia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B="0" marT="368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</a:tr>
              <a:tr h="431546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dirty="0" sz="1550" spc="5">
                          <a:latin typeface="Calibri"/>
                          <a:cs typeface="Calibri"/>
                        </a:rPr>
                        <a:t>Geração</a:t>
                      </a:r>
                      <a:r>
                        <a:rPr dirty="0" sz="155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50" spc="10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155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50" spc="5">
                          <a:latin typeface="Calibri"/>
                          <a:cs typeface="Calibri"/>
                        </a:rPr>
                        <a:t>efluente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B="0" marT="368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dirty="0" sz="1550" spc="15">
                          <a:latin typeface="Calibri"/>
                          <a:cs typeface="Calibri"/>
                        </a:rPr>
                        <a:t>5.589,77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B="0" marT="368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dirty="0" sz="1550" spc="-30">
                          <a:latin typeface="Calibri"/>
                          <a:cs typeface="Calibri"/>
                        </a:rPr>
                        <a:t>m³/dia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B="0" marT="368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431418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dirty="0" sz="1550" spc="5">
                          <a:latin typeface="Calibri"/>
                          <a:cs typeface="Calibri"/>
                        </a:rPr>
                        <a:t>Geração</a:t>
                      </a:r>
                      <a:r>
                        <a:rPr dirty="0" sz="155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50" spc="10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1550" spc="5">
                          <a:latin typeface="Calibri"/>
                          <a:cs typeface="Calibri"/>
                        </a:rPr>
                        <a:t> resíduos</a:t>
                      </a:r>
                      <a:r>
                        <a:rPr dirty="0" sz="155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50" spc="10">
                          <a:latin typeface="Calibri"/>
                          <a:cs typeface="Calibri"/>
                        </a:rPr>
                        <a:t>sólidos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B="0" marT="368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dirty="0" sz="1550" spc="15">
                          <a:latin typeface="Calibri"/>
                          <a:cs typeface="Calibri"/>
                        </a:rPr>
                        <a:t>2.000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B="0" marT="368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dirty="0" sz="1550" spc="15">
                          <a:latin typeface="Calibri"/>
                          <a:cs typeface="Calibri"/>
                        </a:rPr>
                        <a:t>t/mês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B="0" marT="368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</a:tr>
              <a:tr h="431546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1550" spc="10">
                          <a:latin typeface="Calibri"/>
                          <a:cs typeface="Calibri"/>
                        </a:rPr>
                        <a:t>Consumo</a:t>
                      </a:r>
                      <a:r>
                        <a:rPr dirty="0" sz="155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50" spc="10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155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50" spc="5">
                          <a:latin typeface="Calibri"/>
                          <a:cs typeface="Calibri"/>
                        </a:rPr>
                        <a:t>energia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B="0" marT="374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1550" spc="15">
                          <a:latin typeface="Calibri"/>
                          <a:cs typeface="Calibri"/>
                        </a:rPr>
                        <a:t>10.252.800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B="0" marT="374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1550" spc="10">
                          <a:latin typeface="Calibri"/>
                          <a:cs typeface="Calibri"/>
                        </a:rPr>
                        <a:t>kWh/mês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B="0" marT="374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43154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dirty="0" sz="1550" spc="-10">
                          <a:latin typeface="Calibri"/>
                          <a:cs typeface="Calibri"/>
                        </a:rPr>
                        <a:t>Vazão</a:t>
                      </a:r>
                      <a:r>
                        <a:rPr dirty="0" sz="155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50" spc="10">
                          <a:latin typeface="Calibri"/>
                          <a:cs typeface="Calibri"/>
                        </a:rPr>
                        <a:t>da</a:t>
                      </a:r>
                      <a:r>
                        <a:rPr dirty="0" sz="155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50" spc="10">
                          <a:latin typeface="Calibri"/>
                          <a:cs typeface="Calibri"/>
                        </a:rPr>
                        <a:t>ETE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B="0" marT="368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dirty="0" sz="1550" spc="15">
                          <a:latin typeface="Calibri"/>
                          <a:cs typeface="Calibri"/>
                        </a:rPr>
                        <a:t>216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B="0" marT="368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dirty="0" sz="1550" spc="-30">
                          <a:latin typeface="Calibri"/>
                          <a:cs typeface="Calibri"/>
                        </a:rPr>
                        <a:t>m³/hora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B="0" marT="368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</a:tr>
              <a:tr h="43141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1550" spc="10">
                          <a:latin typeface="Calibri"/>
                          <a:cs typeface="Calibri"/>
                        </a:rPr>
                        <a:t>Densidade</a:t>
                      </a:r>
                      <a:r>
                        <a:rPr dirty="0" sz="155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50" spc="10">
                          <a:latin typeface="Calibri"/>
                          <a:cs typeface="Calibri"/>
                        </a:rPr>
                        <a:t>populacional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B="0" marT="374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1550" spc="15">
                          <a:latin typeface="Calibri"/>
                          <a:cs typeface="Calibri"/>
                        </a:rPr>
                        <a:t>0,02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B="0" marT="374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1550" spc="10">
                          <a:latin typeface="Calibri"/>
                          <a:cs typeface="Calibri"/>
                        </a:rPr>
                        <a:t>Hab/m²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B="0" marT="374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</a:tbl>
          </a:graphicData>
        </a:graphic>
      </p:graphicFrame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58300" y="0"/>
            <a:ext cx="1434083" cy="88849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34689" y="740791"/>
            <a:ext cx="5404485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40"/>
              <a:t>ÁREA</a:t>
            </a:r>
            <a:r>
              <a:rPr dirty="0" spc="-45"/>
              <a:t> </a:t>
            </a:r>
            <a:r>
              <a:rPr dirty="0" spc="-120"/>
              <a:t>D</a:t>
            </a:r>
            <a:r>
              <a:rPr dirty="0" spc="-105"/>
              <a:t>E</a:t>
            </a:r>
            <a:r>
              <a:rPr dirty="0" spc="-45"/>
              <a:t> </a:t>
            </a:r>
            <a:r>
              <a:rPr dirty="0" spc="15"/>
              <a:t>INF</a:t>
            </a:r>
            <a:r>
              <a:rPr dirty="0"/>
              <a:t>L</a:t>
            </a:r>
            <a:r>
              <a:rPr dirty="0" spc="-20"/>
              <a:t>UÊNCIA</a:t>
            </a:r>
            <a:r>
              <a:rPr dirty="0" spc="-45"/>
              <a:t> </a:t>
            </a:r>
            <a:r>
              <a:rPr dirty="0" spc="10"/>
              <a:t>INDIRE</a:t>
            </a:r>
            <a:r>
              <a:rPr dirty="0" spc="-254"/>
              <a:t>T</a:t>
            </a:r>
            <a:r>
              <a:rPr dirty="0" spc="-80"/>
              <a:t>A</a:t>
            </a:r>
            <a:r>
              <a:rPr dirty="0" spc="-35"/>
              <a:t> </a:t>
            </a:r>
            <a:r>
              <a:rPr dirty="0" spc="40"/>
              <a:t>(AII)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3328415" y="0"/>
            <a:ext cx="7364095" cy="7092950"/>
            <a:chOff x="3328415" y="0"/>
            <a:chExt cx="7364095" cy="709295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28415" y="1354836"/>
              <a:ext cx="6908292" cy="573785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258300" y="0"/>
              <a:ext cx="1434083" cy="888492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744423" y="2176653"/>
            <a:ext cx="1978660" cy="26022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dirty="0" sz="2000" spc="45" b="1">
                <a:latin typeface="Arial"/>
                <a:cs typeface="Arial"/>
              </a:rPr>
              <a:t>AII</a:t>
            </a:r>
            <a:r>
              <a:rPr dirty="0" sz="2000" spc="-65" b="1">
                <a:latin typeface="Arial"/>
                <a:cs typeface="Arial"/>
              </a:rPr>
              <a:t> </a:t>
            </a:r>
            <a:r>
              <a:rPr dirty="0" sz="2000" spc="35" b="1">
                <a:latin typeface="Arial"/>
                <a:cs typeface="Arial"/>
              </a:rPr>
              <a:t>MEIO</a:t>
            </a:r>
            <a:r>
              <a:rPr dirty="0" sz="2000" spc="-60" b="1">
                <a:latin typeface="Arial"/>
                <a:cs typeface="Arial"/>
              </a:rPr>
              <a:t> </a:t>
            </a:r>
            <a:r>
              <a:rPr dirty="0" sz="2000" spc="-55" b="1">
                <a:latin typeface="Arial"/>
                <a:cs typeface="Arial"/>
              </a:rPr>
              <a:t>FÍSICO</a:t>
            </a:r>
            <a:endParaRPr sz="2000">
              <a:latin typeface="Arial"/>
              <a:cs typeface="Arial"/>
            </a:endParaRPr>
          </a:p>
          <a:p>
            <a:pPr algn="ctr" marL="1270">
              <a:lnSpc>
                <a:spcPct val="100000"/>
              </a:lnSpc>
              <a:spcBef>
                <a:spcPts val="2400"/>
              </a:spcBef>
            </a:pPr>
            <a:r>
              <a:rPr dirty="0" sz="2000" spc="5" b="1">
                <a:latin typeface="Arial"/>
                <a:cs typeface="Arial"/>
              </a:rPr>
              <a:t>UGRHI</a:t>
            </a:r>
            <a:r>
              <a:rPr dirty="0" sz="2000" spc="-80" b="1">
                <a:latin typeface="Arial"/>
                <a:cs typeface="Arial"/>
              </a:rPr>
              <a:t> </a:t>
            </a:r>
            <a:r>
              <a:rPr dirty="0" sz="2000" spc="30" b="1">
                <a:latin typeface="Arial"/>
                <a:cs typeface="Arial"/>
              </a:rPr>
              <a:t>06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000">
              <a:latin typeface="Arial"/>
              <a:cs typeface="Arial"/>
            </a:endParaRPr>
          </a:p>
          <a:p>
            <a:pPr marL="177800" marR="308610" indent="85090">
              <a:lnSpc>
                <a:spcPct val="200000"/>
              </a:lnSpc>
            </a:pPr>
            <a:r>
              <a:rPr dirty="0" sz="2000" spc="15" b="1">
                <a:latin typeface="Arial"/>
                <a:cs typeface="Arial"/>
              </a:rPr>
              <a:t>DEMANDA </a:t>
            </a:r>
            <a:r>
              <a:rPr dirty="0" sz="2000" spc="20" b="1">
                <a:latin typeface="Arial"/>
                <a:cs typeface="Arial"/>
              </a:rPr>
              <a:t> </a:t>
            </a:r>
            <a:r>
              <a:rPr dirty="0" sz="2000" spc="55" b="1">
                <a:latin typeface="Arial"/>
                <a:cs typeface="Arial"/>
              </a:rPr>
              <a:t>Q</a:t>
            </a:r>
            <a:r>
              <a:rPr dirty="0" sz="2000" spc="20" b="1">
                <a:latin typeface="Arial"/>
                <a:cs typeface="Arial"/>
              </a:rPr>
              <a:t>U</a:t>
            </a:r>
            <a:r>
              <a:rPr dirty="0" sz="2000" spc="-85" b="1">
                <a:latin typeface="Arial"/>
                <a:cs typeface="Arial"/>
              </a:rPr>
              <a:t>A</a:t>
            </a:r>
            <a:r>
              <a:rPr dirty="0" sz="2000" spc="-80" b="1">
                <a:latin typeface="Arial"/>
                <a:cs typeface="Arial"/>
              </a:rPr>
              <a:t>L</a:t>
            </a:r>
            <a:r>
              <a:rPr dirty="0" sz="2000" spc="35" b="1">
                <a:latin typeface="Arial"/>
                <a:cs typeface="Arial"/>
              </a:rPr>
              <a:t>I</a:t>
            </a:r>
            <a:r>
              <a:rPr dirty="0" sz="2000" spc="70" b="1">
                <a:latin typeface="Arial"/>
                <a:cs typeface="Arial"/>
              </a:rPr>
              <a:t>D</a:t>
            </a:r>
            <a:r>
              <a:rPr dirty="0" sz="2000" spc="-15" b="1">
                <a:latin typeface="Arial"/>
                <a:cs typeface="Arial"/>
              </a:rPr>
              <a:t>A</a:t>
            </a:r>
            <a:r>
              <a:rPr dirty="0" sz="2000" spc="-25" b="1">
                <a:latin typeface="Arial"/>
                <a:cs typeface="Arial"/>
              </a:rPr>
              <a:t>D</a:t>
            </a:r>
            <a:r>
              <a:rPr dirty="0" sz="2000" spc="-215" b="1">
                <a:latin typeface="Arial"/>
                <a:cs typeface="Arial"/>
              </a:rPr>
              <a:t>E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30521" y="835914"/>
            <a:ext cx="1765935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30"/>
              <a:t>DEMA</a:t>
            </a:r>
            <a:r>
              <a:rPr dirty="0" spc="40"/>
              <a:t>N</a:t>
            </a:r>
            <a:r>
              <a:rPr dirty="0" spc="-10"/>
              <a:t>D</a:t>
            </a:r>
            <a:r>
              <a:rPr dirty="0" spc="-180"/>
              <a:t>AS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3247644" y="0"/>
            <a:ext cx="7444740" cy="3305810"/>
            <a:chOff x="3247644" y="0"/>
            <a:chExt cx="7444740" cy="330581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58300" y="0"/>
              <a:ext cx="1434083" cy="88849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47644" y="1438656"/>
              <a:ext cx="4735067" cy="1866900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812393" y="3602608"/>
            <a:ext cx="8915400" cy="3384550"/>
          </a:xfrm>
          <a:prstGeom prst="rect">
            <a:avLst/>
          </a:prstGeom>
        </p:spPr>
        <p:txBody>
          <a:bodyPr wrap="square" lIns="0" tIns="136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75"/>
              </a:spcBef>
            </a:pPr>
            <a:r>
              <a:rPr dirty="0" sz="1800" spc="-10">
                <a:latin typeface="Arial MT"/>
                <a:cs typeface="Arial MT"/>
              </a:rPr>
              <a:t>Demanda</a:t>
            </a:r>
            <a:r>
              <a:rPr dirty="0" sz="1800" spc="20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versus</a:t>
            </a:r>
            <a:r>
              <a:rPr dirty="0" sz="1800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disponibilidade</a:t>
            </a:r>
            <a:endParaRPr sz="1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969"/>
              </a:spcBef>
            </a:pPr>
            <a:r>
              <a:rPr dirty="0" sz="1800" spc="-5">
                <a:latin typeface="Arial MT"/>
                <a:cs typeface="Arial MT"/>
              </a:rPr>
              <a:t>Portaria</a:t>
            </a:r>
            <a:r>
              <a:rPr dirty="0" sz="1800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DAEE nº</a:t>
            </a:r>
            <a:r>
              <a:rPr dirty="0" sz="1800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1630,</a:t>
            </a:r>
            <a:r>
              <a:rPr dirty="0" sz="1800" spc="15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de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30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de</a:t>
            </a:r>
            <a:r>
              <a:rPr dirty="0" sz="1800" spc="5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maio de</a:t>
            </a:r>
            <a:r>
              <a:rPr dirty="0" sz="1800" spc="5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2017</a:t>
            </a:r>
            <a:endParaRPr sz="1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915"/>
              </a:spcBef>
            </a:pPr>
            <a:r>
              <a:rPr dirty="0" sz="1800" spc="-5">
                <a:latin typeface="Arial MT"/>
                <a:cs typeface="Arial MT"/>
              </a:rPr>
              <a:t>Número</a:t>
            </a:r>
            <a:r>
              <a:rPr dirty="0" sz="1800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de captações</a:t>
            </a:r>
            <a:r>
              <a:rPr dirty="0" sz="1800" spc="10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subterrâneas</a:t>
            </a:r>
            <a:r>
              <a:rPr dirty="0" sz="1800" spc="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é</a:t>
            </a:r>
            <a:r>
              <a:rPr dirty="0" sz="1800" spc="-5">
                <a:latin typeface="Arial MT"/>
                <a:cs typeface="Arial MT"/>
              </a:rPr>
              <a:t> muito</a:t>
            </a:r>
            <a:r>
              <a:rPr dirty="0" sz="1800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superior</a:t>
            </a:r>
            <a:r>
              <a:rPr dirty="0" sz="1800" spc="20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ao das</a:t>
            </a:r>
            <a:r>
              <a:rPr dirty="0" sz="1800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superficiais</a:t>
            </a:r>
            <a:endParaRPr sz="1800">
              <a:latin typeface="Arial MT"/>
              <a:cs typeface="Arial MT"/>
            </a:endParaRPr>
          </a:p>
          <a:p>
            <a:pPr algn="just" marL="12700" marR="5080">
              <a:lnSpc>
                <a:spcPct val="99200"/>
              </a:lnSpc>
              <a:spcBef>
                <a:spcPts val="1090"/>
              </a:spcBef>
            </a:pPr>
            <a:r>
              <a:rPr dirty="0" sz="1800" spc="-5">
                <a:latin typeface="Arial MT"/>
                <a:cs typeface="Arial MT"/>
              </a:rPr>
              <a:t>Número de usos insignificantes classificados pelo órgão </a:t>
            </a:r>
            <a:r>
              <a:rPr dirty="0" sz="1800">
                <a:latin typeface="Arial MT"/>
                <a:cs typeface="Arial MT"/>
              </a:rPr>
              <a:t>como </a:t>
            </a:r>
            <a:r>
              <a:rPr dirty="0" sz="1800" spc="-5">
                <a:latin typeface="Arial MT"/>
                <a:cs typeface="Arial MT"/>
              </a:rPr>
              <a:t>‘CADASTRO’, </a:t>
            </a:r>
            <a:r>
              <a:rPr dirty="0" sz="1800">
                <a:latin typeface="Arial MT"/>
                <a:cs typeface="Arial MT"/>
              </a:rPr>
              <a:t>(25 m³/dia </a:t>
            </a:r>
            <a:r>
              <a:rPr dirty="0" sz="1800" spc="-490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para H2Os superficiais </a:t>
            </a:r>
            <a:r>
              <a:rPr dirty="0" sz="1800">
                <a:latin typeface="Arial MT"/>
                <a:cs typeface="Arial MT"/>
              </a:rPr>
              <a:t>e </a:t>
            </a:r>
            <a:r>
              <a:rPr dirty="0" sz="1800" spc="-5">
                <a:latin typeface="Arial MT"/>
                <a:cs typeface="Arial MT"/>
              </a:rPr>
              <a:t>15 </a:t>
            </a:r>
            <a:r>
              <a:rPr dirty="0" sz="1800">
                <a:latin typeface="Arial MT"/>
                <a:cs typeface="Arial MT"/>
              </a:rPr>
              <a:t>m³/dia </a:t>
            </a:r>
            <a:r>
              <a:rPr dirty="0" sz="1800" spc="-5">
                <a:latin typeface="Arial MT"/>
                <a:cs typeface="Arial MT"/>
              </a:rPr>
              <a:t>para H2Os, aumentou consideravelmente passando </a:t>
            </a:r>
            <a:r>
              <a:rPr dirty="0" sz="1800" spc="-490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de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368</a:t>
            </a:r>
            <a:r>
              <a:rPr dirty="0" sz="1800" spc="5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para</a:t>
            </a:r>
            <a:r>
              <a:rPr dirty="0" sz="1800" spc="5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744 em</a:t>
            </a:r>
            <a:r>
              <a:rPr dirty="0" sz="1800">
                <a:latin typeface="Arial MT"/>
                <a:cs typeface="Arial MT"/>
              </a:rPr>
              <a:t> 5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anos</a:t>
            </a:r>
            <a:endParaRPr sz="1800">
              <a:latin typeface="Arial MT"/>
              <a:cs typeface="Arial MT"/>
            </a:endParaRPr>
          </a:p>
          <a:p>
            <a:pPr algn="just" marL="55880" marR="3575050" indent="-5715">
              <a:lnSpc>
                <a:spcPts val="3879"/>
              </a:lnSpc>
              <a:spcBef>
                <a:spcPts val="90"/>
              </a:spcBef>
            </a:pPr>
            <a:r>
              <a:rPr dirty="0" sz="1800" spc="-5">
                <a:latin typeface="Arial MT"/>
                <a:cs typeface="Arial MT"/>
              </a:rPr>
              <a:t>Solução alternativa, </a:t>
            </a:r>
            <a:r>
              <a:rPr dirty="0" sz="1800">
                <a:latin typeface="Arial MT"/>
                <a:cs typeface="Arial MT"/>
              </a:rPr>
              <a:t>a </a:t>
            </a:r>
            <a:r>
              <a:rPr dirty="0" sz="1800" spc="-5">
                <a:latin typeface="Arial MT"/>
                <a:cs typeface="Arial MT"/>
              </a:rPr>
              <a:t>partir da </a:t>
            </a:r>
            <a:r>
              <a:rPr dirty="0" sz="1800">
                <a:latin typeface="Arial MT"/>
                <a:cs typeface="Arial MT"/>
              </a:rPr>
              <a:t>crise </a:t>
            </a:r>
            <a:r>
              <a:rPr dirty="0" sz="1800" spc="-5">
                <a:latin typeface="Arial MT"/>
                <a:cs typeface="Arial MT"/>
              </a:rPr>
              <a:t>hídrica de </a:t>
            </a:r>
            <a:r>
              <a:rPr dirty="0" sz="1800" spc="-10">
                <a:latin typeface="Arial MT"/>
                <a:cs typeface="Arial MT"/>
              </a:rPr>
              <a:t>2014 </a:t>
            </a:r>
            <a:r>
              <a:rPr dirty="0" sz="1800" spc="-490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Demanda</a:t>
            </a:r>
            <a:r>
              <a:rPr dirty="0" sz="1800" spc="10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superficial</a:t>
            </a:r>
            <a:r>
              <a:rPr dirty="0" sz="1800">
                <a:latin typeface="Arial MT"/>
                <a:cs typeface="Arial MT"/>
              </a:rPr>
              <a:t> = </a:t>
            </a:r>
            <a:r>
              <a:rPr dirty="0" sz="1800" spc="-5">
                <a:latin typeface="Arial MT"/>
                <a:cs typeface="Arial MT"/>
              </a:rPr>
              <a:t>abastecimento</a:t>
            </a:r>
            <a:r>
              <a:rPr dirty="0" sz="1800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público</a:t>
            </a:r>
            <a:endParaRPr sz="1800">
              <a:latin typeface="Arial MT"/>
              <a:cs typeface="Arial MT"/>
            </a:endParaRPr>
          </a:p>
          <a:p>
            <a:pPr algn="just" marL="55880">
              <a:lnSpc>
                <a:spcPts val="1739"/>
              </a:lnSpc>
            </a:pPr>
            <a:r>
              <a:rPr dirty="0" sz="1800" spc="-5">
                <a:latin typeface="Arial MT"/>
                <a:cs typeface="Arial MT"/>
              </a:rPr>
              <a:t>Crescimento</a:t>
            </a:r>
            <a:r>
              <a:rPr dirty="0" sz="1800" spc="5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da</a:t>
            </a:r>
            <a:r>
              <a:rPr dirty="0" sz="1800" spc="5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demanda</a:t>
            </a:r>
            <a:r>
              <a:rPr dirty="0" sz="1800" spc="5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subterrâneas</a:t>
            </a:r>
            <a:r>
              <a:rPr dirty="0" sz="1800" spc="2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= </a:t>
            </a:r>
            <a:r>
              <a:rPr dirty="0" sz="1800" spc="-10">
                <a:latin typeface="Arial MT"/>
                <a:cs typeface="Arial MT"/>
              </a:rPr>
              <a:t>indústria</a:t>
            </a:r>
            <a:r>
              <a:rPr dirty="0" sz="1800" spc="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e</a:t>
            </a:r>
            <a:r>
              <a:rPr dirty="0" sz="1800" spc="-5">
                <a:latin typeface="Arial MT"/>
                <a:cs typeface="Arial MT"/>
              </a:rPr>
              <a:t> solução</a:t>
            </a:r>
            <a:r>
              <a:rPr dirty="0" sz="1800" spc="5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alternativa</a:t>
            </a:r>
            <a:endParaRPr sz="1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24" y="0"/>
            <a:ext cx="10690860" cy="7559040"/>
            <a:chOff x="1524" y="0"/>
            <a:chExt cx="10690860" cy="75590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58300" y="0"/>
              <a:ext cx="1434083" cy="88849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18944" y="888492"/>
              <a:ext cx="7039356" cy="646785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58300" y="0"/>
            <a:ext cx="1434083" cy="88849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818002" y="883107"/>
            <a:ext cx="5991860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50" b="1">
                <a:latin typeface="Arial"/>
                <a:cs typeface="Arial"/>
              </a:rPr>
              <a:t>ÍNDI</a:t>
            </a:r>
            <a:r>
              <a:rPr dirty="0" sz="2400" spc="65" b="1">
                <a:latin typeface="Arial"/>
                <a:cs typeface="Arial"/>
              </a:rPr>
              <a:t>C</a:t>
            </a:r>
            <a:r>
              <a:rPr dirty="0" sz="2400" spc="-260" b="1">
                <a:latin typeface="Arial"/>
                <a:cs typeface="Arial"/>
              </a:rPr>
              <a:t>E</a:t>
            </a:r>
            <a:r>
              <a:rPr dirty="0" sz="2400" spc="-40" b="1">
                <a:latin typeface="Arial"/>
                <a:cs typeface="Arial"/>
              </a:rPr>
              <a:t> </a:t>
            </a:r>
            <a:r>
              <a:rPr dirty="0" sz="2400" spc="-114" b="1">
                <a:latin typeface="Arial"/>
                <a:cs typeface="Arial"/>
              </a:rPr>
              <a:t>D</a:t>
            </a:r>
            <a:r>
              <a:rPr dirty="0" sz="2400" spc="-105" b="1">
                <a:latin typeface="Arial"/>
                <a:cs typeface="Arial"/>
              </a:rPr>
              <a:t>E</a:t>
            </a:r>
            <a:r>
              <a:rPr dirty="0" sz="2400" spc="-40" b="1">
                <a:latin typeface="Arial"/>
                <a:cs typeface="Arial"/>
              </a:rPr>
              <a:t> </a:t>
            </a:r>
            <a:r>
              <a:rPr dirty="0" sz="2400" spc="65" b="1">
                <a:latin typeface="Arial"/>
                <a:cs typeface="Arial"/>
              </a:rPr>
              <a:t>Q</a:t>
            </a:r>
            <a:r>
              <a:rPr dirty="0" sz="2400" spc="25" b="1">
                <a:latin typeface="Arial"/>
                <a:cs typeface="Arial"/>
              </a:rPr>
              <a:t>U</a:t>
            </a:r>
            <a:r>
              <a:rPr dirty="0" sz="2400" spc="-5" b="1">
                <a:latin typeface="Arial"/>
                <a:cs typeface="Arial"/>
              </a:rPr>
              <a:t>ALI</a:t>
            </a:r>
            <a:r>
              <a:rPr dirty="0" sz="2400" spc="-65" b="1">
                <a:latin typeface="Arial"/>
                <a:cs typeface="Arial"/>
              </a:rPr>
              <a:t>D</a:t>
            </a:r>
            <a:r>
              <a:rPr dirty="0" sz="2400" spc="-100" b="1">
                <a:latin typeface="Arial"/>
                <a:cs typeface="Arial"/>
              </a:rPr>
              <a:t>ADE</a:t>
            </a:r>
            <a:r>
              <a:rPr dirty="0" sz="2400" spc="-45" b="1">
                <a:latin typeface="Arial"/>
                <a:cs typeface="Arial"/>
              </a:rPr>
              <a:t> </a:t>
            </a:r>
            <a:r>
              <a:rPr dirty="0" sz="2400" spc="-15" b="1">
                <a:latin typeface="Arial"/>
                <a:cs typeface="Arial"/>
              </a:rPr>
              <a:t>D</a:t>
            </a:r>
            <a:r>
              <a:rPr dirty="0" sz="2400" spc="-180" b="1">
                <a:latin typeface="Arial"/>
                <a:cs typeface="Arial"/>
              </a:rPr>
              <a:t>AS</a:t>
            </a:r>
            <a:r>
              <a:rPr dirty="0" sz="2400" spc="-45" b="1">
                <a:latin typeface="Arial"/>
                <a:cs typeface="Arial"/>
              </a:rPr>
              <a:t> </a:t>
            </a:r>
            <a:r>
              <a:rPr dirty="0" sz="2400" spc="-140" b="1">
                <a:latin typeface="Arial"/>
                <a:cs typeface="Arial"/>
              </a:rPr>
              <a:t>Á</a:t>
            </a:r>
            <a:r>
              <a:rPr dirty="0" sz="2400" spc="-30" b="1">
                <a:latin typeface="Arial"/>
                <a:cs typeface="Arial"/>
              </a:rPr>
              <a:t>G</a:t>
            </a:r>
            <a:r>
              <a:rPr dirty="0" sz="2400" spc="-55" b="1">
                <a:latin typeface="Arial"/>
                <a:cs typeface="Arial"/>
              </a:rPr>
              <a:t>U</a:t>
            </a:r>
            <a:r>
              <a:rPr dirty="0" sz="2400" spc="-180" b="1">
                <a:latin typeface="Arial"/>
                <a:cs typeface="Arial"/>
              </a:rPr>
              <a:t>AS</a:t>
            </a:r>
            <a:r>
              <a:rPr dirty="0" sz="2400" spc="-50" b="1">
                <a:latin typeface="Arial"/>
                <a:cs typeface="Arial"/>
              </a:rPr>
              <a:t> </a:t>
            </a:r>
            <a:r>
              <a:rPr dirty="0" sz="2400" spc="-30" b="1">
                <a:latin typeface="Arial"/>
                <a:cs typeface="Arial"/>
              </a:rPr>
              <a:t>-</a:t>
            </a:r>
            <a:r>
              <a:rPr dirty="0" sz="2400" spc="-40" b="1">
                <a:latin typeface="Arial"/>
                <a:cs typeface="Arial"/>
              </a:rPr>
              <a:t> </a:t>
            </a:r>
            <a:r>
              <a:rPr dirty="0" sz="2400" spc="40" b="1">
                <a:latin typeface="Arial"/>
                <a:cs typeface="Arial"/>
              </a:rPr>
              <a:t>I</a:t>
            </a:r>
            <a:r>
              <a:rPr dirty="0" sz="2400" spc="65" b="1">
                <a:latin typeface="Arial"/>
                <a:cs typeface="Arial"/>
              </a:rPr>
              <a:t>Q</a:t>
            </a:r>
            <a:r>
              <a:rPr dirty="0" sz="2400" spc="-80" b="1">
                <a:latin typeface="Arial"/>
                <a:cs typeface="Arial"/>
              </a:rPr>
              <a:t>A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9058" y="1306065"/>
            <a:ext cx="7610856" cy="624535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8100441" y="3663188"/>
            <a:ext cx="2046605" cy="6356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 indent="131445">
              <a:lnSpc>
                <a:spcPct val="100000"/>
              </a:lnSpc>
              <a:spcBef>
                <a:spcPts val="105"/>
              </a:spcBef>
            </a:pPr>
            <a:r>
              <a:rPr dirty="0" sz="2000" spc="25" b="1">
                <a:latin typeface="Arial"/>
                <a:cs typeface="Arial"/>
              </a:rPr>
              <a:t>104 </a:t>
            </a:r>
            <a:r>
              <a:rPr dirty="0" sz="2000" spc="40" b="1">
                <a:latin typeface="Arial"/>
                <a:cs typeface="Arial"/>
              </a:rPr>
              <a:t>pontos </a:t>
            </a:r>
            <a:r>
              <a:rPr dirty="0" sz="2000" spc="55" b="1">
                <a:latin typeface="Arial"/>
                <a:cs typeface="Arial"/>
              </a:rPr>
              <a:t>de </a:t>
            </a:r>
            <a:r>
              <a:rPr dirty="0" sz="2000" spc="60" b="1">
                <a:latin typeface="Arial"/>
                <a:cs typeface="Arial"/>
              </a:rPr>
              <a:t> </a:t>
            </a:r>
            <a:r>
              <a:rPr dirty="0" sz="2000" spc="95" b="1">
                <a:latin typeface="Arial"/>
                <a:cs typeface="Arial"/>
              </a:rPr>
              <a:t>monit</a:t>
            </a:r>
            <a:r>
              <a:rPr dirty="0" sz="2000" spc="95" b="1">
                <a:latin typeface="Arial"/>
                <a:cs typeface="Arial"/>
              </a:rPr>
              <a:t>o</a:t>
            </a:r>
            <a:r>
              <a:rPr dirty="0" sz="2000" spc="95" b="1">
                <a:latin typeface="Arial"/>
                <a:cs typeface="Arial"/>
              </a:rPr>
              <a:t>r</a:t>
            </a:r>
            <a:r>
              <a:rPr dirty="0" sz="2000" spc="125" b="1">
                <a:latin typeface="Arial"/>
                <a:cs typeface="Arial"/>
              </a:rPr>
              <a:t>am</a:t>
            </a:r>
            <a:r>
              <a:rPr dirty="0" sz="2000" spc="100" b="1">
                <a:latin typeface="Arial"/>
                <a:cs typeface="Arial"/>
              </a:rPr>
              <a:t>e</a:t>
            </a:r>
            <a:r>
              <a:rPr dirty="0" sz="2000" spc="100" b="1">
                <a:latin typeface="Arial"/>
                <a:cs typeface="Arial"/>
              </a:rPr>
              <a:t>nto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58300" y="0"/>
            <a:ext cx="1434083" cy="88849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18002" y="883107"/>
            <a:ext cx="5991860" cy="3917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50"/>
              <a:t>ÍNDI</a:t>
            </a:r>
            <a:r>
              <a:rPr dirty="0" spc="65"/>
              <a:t>C</a:t>
            </a:r>
            <a:r>
              <a:rPr dirty="0" spc="-260"/>
              <a:t>E</a:t>
            </a:r>
            <a:r>
              <a:rPr dirty="0" spc="-40"/>
              <a:t> </a:t>
            </a:r>
            <a:r>
              <a:rPr dirty="0" spc="-114"/>
              <a:t>D</a:t>
            </a:r>
            <a:r>
              <a:rPr dirty="0" spc="-105"/>
              <a:t>E</a:t>
            </a:r>
            <a:r>
              <a:rPr dirty="0" spc="-40"/>
              <a:t> </a:t>
            </a:r>
            <a:r>
              <a:rPr dirty="0" spc="65"/>
              <a:t>Q</a:t>
            </a:r>
            <a:r>
              <a:rPr dirty="0" spc="25"/>
              <a:t>U</a:t>
            </a:r>
            <a:r>
              <a:rPr dirty="0" spc="-5"/>
              <a:t>ALI</a:t>
            </a:r>
            <a:r>
              <a:rPr dirty="0" spc="-65"/>
              <a:t>D</a:t>
            </a:r>
            <a:r>
              <a:rPr dirty="0" spc="-100"/>
              <a:t>ADE</a:t>
            </a:r>
            <a:r>
              <a:rPr dirty="0" spc="-45"/>
              <a:t> </a:t>
            </a:r>
            <a:r>
              <a:rPr dirty="0" spc="-15"/>
              <a:t>D</a:t>
            </a:r>
            <a:r>
              <a:rPr dirty="0" spc="-180"/>
              <a:t>AS</a:t>
            </a:r>
            <a:r>
              <a:rPr dirty="0" spc="-45"/>
              <a:t> </a:t>
            </a:r>
            <a:r>
              <a:rPr dirty="0" spc="-140"/>
              <a:t>Á</a:t>
            </a:r>
            <a:r>
              <a:rPr dirty="0" spc="-30"/>
              <a:t>G</a:t>
            </a:r>
            <a:r>
              <a:rPr dirty="0" spc="-55"/>
              <a:t>U</a:t>
            </a:r>
            <a:r>
              <a:rPr dirty="0" spc="-180"/>
              <a:t>AS</a:t>
            </a:r>
            <a:r>
              <a:rPr dirty="0" spc="-50"/>
              <a:t> </a:t>
            </a:r>
            <a:r>
              <a:rPr dirty="0" spc="-30"/>
              <a:t>-</a:t>
            </a:r>
            <a:r>
              <a:rPr dirty="0" spc="-40"/>
              <a:t> </a:t>
            </a:r>
            <a:r>
              <a:rPr dirty="0" spc="40"/>
              <a:t>I</a:t>
            </a:r>
            <a:r>
              <a:rPr dirty="0" spc="65"/>
              <a:t>Q</a:t>
            </a:r>
            <a:r>
              <a:rPr dirty="0" spc="-80"/>
              <a:t>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79449" y="1710309"/>
            <a:ext cx="8938895" cy="153162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105"/>
              </a:spcBef>
            </a:pPr>
            <a:r>
              <a:rPr dirty="0" sz="2000" spc="25" b="1">
                <a:latin typeface="Arial"/>
                <a:cs typeface="Arial"/>
              </a:rPr>
              <a:t>104</a:t>
            </a:r>
            <a:r>
              <a:rPr dirty="0" sz="2000" spc="-60" b="1">
                <a:latin typeface="Arial"/>
                <a:cs typeface="Arial"/>
              </a:rPr>
              <a:t> </a:t>
            </a:r>
            <a:r>
              <a:rPr dirty="0" sz="2000" spc="40" b="1">
                <a:latin typeface="Arial"/>
                <a:cs typeface="Arial"/>
              </a:rPr>
              <a:t>pontos</a:t>
            </a:r>
            <a:r>
              <a:rPr dirty="0" sz="2000" spc="-45" b="1">
                <a:latin typeface="Arial"/>
                <a:cs typeface="Arial"/>
              </a:rPr>
              <a:t> </a:t>
            </a:r>
            <a:r>
              <a:rPr dirty="0" sz="2000" spc="55" b="1">
                <a:latin typeface="Arial"/>
                <a:cs typeface="Arial"/>
              </a:rPr>
              <a:t>de</a:t>
            </a:r>
            <a:r>
              <a:rPr dirty="0" sz="2000" spc="-50" b="1">
                <a:latin typeface="Arial"/>
                <a:cs typeface="Arial"/>
              </a:rPr>
              <a:t> </a:t>
            </a:r>
            <a:r>
              <a:rPr dirty="0" sz="2000" spc="100" b="1">
                <a:latin typeface="Arial"/>
                <a:cs typeface="Arial"/>
              </a:rPr>
              <a:t>monitoramento</a:t>
            </a:r>
            <a:endParaRPr sz="2000">
              <a:latin typeface="Arial"/>
              <a:cs typeface="Arial"/>
            </a:endParaRPr>
          </a:p>
          <a:p>
            <a:pPr algn="just" marL="52069" marR="5080">
              <a:lnSpc>
                <a:spcPct val="100000"/>
              </a:lnSpc>
              <a:spcBef>
                <a:spcPts val="2250"/>
              </a:spcBef>
            </a:pPr>
            <a:r>
              <a:rPr dirty="0" sz="2000" spc="55" b="1">
                <a:latin typeface="Arial"/>
                <a:cs typeface="Arial"/>
              </a:rPr>
              <a:t>variação</a:t>
            </a:r>
            <a:r>
              <a:rPr dirty="0" sz="2000" spc="-45" b="1">
                <a:latin typeface="Arial"/>
                <a:cs typeface="Arial"/>
              </a:rPr>
              <a:t> </a:t>
            </a:r>
            <a:r>
              <a:rPr dirty="0" sz="2000" spc="55" b="1">
                <a:latin typeface="Arial"/>
                <a:cs typeface="Arial"/>
              </a:rPr>
              <a:t>de</a:t>
            </a:r>
            <a:r>
              <a:rPr dirty="0" sz="2000" spc="-30" b="1">
                <a:latin typeface="Arial"/>
                <a:cs typeface="Arial"/>
              </a:rPr>
              <a:t> </a:t>
            </a:r>
            <a:r>
              <a:rPr dirty="0" u="sng" sz="2000" spc="114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ruim</a:t>
            </a:r>
            <a:r>
              <a:rPr dirty="0" u="sng" sz="2000" spc="-3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2000" spc="9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</a:t>
            </a:r>
            <a:r>
              <a:rPr dirty="0" u="sng" sz="2000" spc="-3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2000" spc="3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péssima</a:t>
            </a:r>
            <a:r>
              <a:rPr dirty="0" sz="2000" spc="-30" b="1">
                <a:latin typeface="Arial"/>
                <a:cs typeface="Arial"/>
              </a:rPr>
              <a:t> </a:t>
            </a:r>
            <a:r>
              <a:rPr dirty="0" sz="2000" spc="20" b="1">
                <a:latin typeface="Arial"/>
                <a:cs typeface="Arial"/>
              </a:rPr>
              <a:t>nas</a:t>
            </a:r>
            <a:r>
              <a:rPr dirty="0" sz="2000" spc="-35" b="1">
                <a:latin typeface="Arial"/>
                <a:cs typeface="Arial"/>
              </a:rPr>
              <a:t> </a:t>
            </a:r>
            <a:r>
              <a:rPr dirty="0" sz="2000" spc="45" b="1">
                <a:latin typeface="Arial"/>
                <a:cs typeface="Arial"/>
              </a:rPr>
              <a:t>áreas</a:t>
            </a:r>
            <a:r>
              <a:rPr dirty="0" sz="2000" spc="-25" b="1">
                <a:latin typeface="Arial"/>
                <a:cs typeface="Arial"/>
              </a:rPr>
              <a:t> </a:t>
            </a:r>
            <a:r>
              <a:rPr dirty="0" sz="2000" spc="60" b="1">
                <a:latin typeface="Arial"/>
                <a:cs typeface="Arial"/>
              </a:rPr>
              <a:t>urbanas</a:t>
            </a:r>
            <a:r>
              <a:rPr dirty="0" sz="2000" spc="-50" b="1">
                <a:latin typeface="Arial"/>
                <a:cs typeface="Arial"/>
              </a:rPr>
              <a:t> </a:t>
            </a:r>
            <a:r>
              <a:rPr dirty="0" sz="2000" spc="70" b="1">
                <a:latin typeface="Arial"/>
                <a:cs typeface="Arial"/>
              </a:rPr>
              <a:t>da</a:t>
            </a:r>
            <a:r>
              <a:rPr dirty="0" sz="2000" spc="-30" b="1">
                <a:latin typeface="Arial"/>
                <a:cs typeface="Arial"/>
              </a:rPr>
              <a:t> </a:t>
            </a:r>
            <a:r>
              <a:rPr dirty="0" sz="2000" spc="50" b="1">
                <a:latin typeface="Arial"/>
                <a:cs typeface="Arial"/>
              </a:rPr>
              <a:t>Grande</a:t>
            </a:r>
            <a:r>
              <a:rPr dirty="0" sz="2000" spc="-45" b="1">
                <a:latin typeface="Arial"/>
                <a:cs typeface="Arial"/>
              </a:rPr>
              <a:t> </a:t>
            </a:r>
            <a:r>
              <a:rPr dirty="0" sz="2000" spc="-40" b="1">
                <a:latin typeface="Arial"/>
                <a:cs typeface="Arial"/>
              </a:rPr>
              <a:t>São</a:t>
            </a:r>
            <a:r>
              <a:rPr dirty="0" sz="2000" spc="-35" b="1">
                <a:latin typeface="Arial"/>
                <a:cs typeface="Arial"/>
              </a:rPr>
              <a:t> </a:t>
            </a:r>
            <a:r>
              <a:rPr dirty="0" sz="2000" spc="30" b="1">
                <a:latin typeface="Arial"/>
                <a:cs typeface="Arial"/>
              </a:rPr>
              <a:t>Paulo,</a:t>
            </a:r>
            <a:r>
              <a:rPr dirty="0" sz="2000" spc="-55" b="1">
                <a:latin typeface="Arial"/>
                <a:cs typeface="Arial"/>
              </a:rPr>
              <a:t> </a:t>
            </a:r>
            <a:r>
              <a:rPr dirty="0" sz="2000" spc="70" b="1">
                <a:latin typeface="Arial"/>
                <a:cs typeface="Arial"/>
              </a:rPr>
              <a:t>e </a:t>
            </a:r>
            <a:r>
              <a:rPr dirty="0" sz="2000" spc="-545" b="1">
                <a:latin typeface="Arial"/>
                <a:cs typeface="Arial"/>
              </a:rPr>
              <a:t> </a:t>
            </a:r>
            <a:r>
              <a:rPr dirty="0" sz="2000" spc="65" b="1">
                <a:latin typeface="Arial"/>
                <a:cs typeface="Arial"/>
              </a:rPr>
              <a:t>qualidade</a:t>
            </a:r>
            <a:r>
              <a:rPr dirty="0" sz="2000" spc="-55" b="1">
                <a:latin typeface="Arial"/>
                <a:cs typeface="Arial"/>
              </a:rPr>
              <a:t> </a:t>
            </a:r>
            <a:r>
              <a:rPr dirty="0" sz="2000" spc="55" b="1">
                <a:latin typeface="Arial"/>
                <a:cs typeface="Arial"/>
              </a:rPr>
              <a:t>de</a:t>
            </a:r>
            <a:r>
              <a:rPr dirty="0" sz="2000" spc="-25" b="1">
                <a:latin typeface="Arial"/>
                <a:cs typeface="Arial"/>
              </a:rPr>
              <a:t> </a:t>
            </a:r>
            <a:r>
              <a:rPr dirty="0" sz="2000" spc="50" b="1">
                <a:latin typeface="Arial"/>
                <a:cs typeface="Arial"/>
              </a:rPr>
              <a:t>boa</a:t>
            </a:r>
            <a:r>
              <a:rPr dirty="0" sz="2000" spc="-25" b="1">
                <a:latin typeface="Arial"/>
                <a:cs typeface="Arial"/>
              </a:rPr>
              <a:t> </a:t>
            </a:r>
            <a:r>
              <a:rPr dirty="0" sz="2000" spc="95" b="1">
                <a:latin typeface="Arial"/>
                <a:cs typeface="Arial"/>
              </a:rPr>
              <a:t>a</a:t>
            </a:r>
            <a:r>
              <a:rPr dirty="0" sz="2000" spc="-30" b="1">
                <a:latin typeface="Arial"/>
                <a:cs typeface="Arial"/>
              </a:rPr>
              <a:t> </a:t>
            </a:r>
            <a:r>
              <a:rPr dirty="0" sz="2000" spc="105" b="1">
                <a:latin typeface="Arial"/>
                <a:cs typeface="Arial"/>
              </a:rPr>
              <a:t>ótima</a:t>
            </a:r>
            <a:r>
              <a:rPr dirty="0" sz="2000" spc="-40" b="1">
                <a:latin typeface="Arial"/>
                <a:cs typeface="Arial"/>
              </a:rPr>
              <a:t> </a:t>
            </a:r>
            <a:r>
              <a:rPr dirty="0" sz="2000" spc="20" b="1">
                <a:latin typeface="Arial"/>
                <a:cs typeface="Arial"/>
              </a:rPr>
              <a:t>nas</a:t>
            </a:r>
            <a:r>
              <a:rPr dirty="0" sz="2000" spc="-20" b="1">
                <a:latin typeface="Arial"/>
                <a:cs typeface="Arial"/>
              </a:rPr>
              <a:t> </a:t>
            </a:r>
            <a:r>
              <a:rPr dirty="0" sz="2000" spc="45" b="1">
                <a:latin typeface="Arial"/>
                <a:cs typeface="Arial"/>
              </a:rPr>
              <a:t>áreas</a:t>
            </a:r>
            <a:r>
              <a:rPr dirty="0" sz="2000" spc="-30" b="1">
                <a:latin typeface="Arial"/>
                <a:cs typeface="Arial"/>
              </a:rPr>
              <a:t> </a:t>
            </a:r>
            <a:r>
              <a:rPr dirty="0" sz="2000" spc="55" b="1">
                <a:latin typeface="Arial"/>
                <a:cs typeface="Arial"/>
              </a:rPr>
              <a:t>de</a:t>
            </a:r>
            <a:r>
              <a:rPr dirty="0" sz="2000" spc="-25" b="1">
                <a:latin typeface="Arial"/>
                <a:cs typeface="Arial"/>
              </a:rPr>
              <a:t> </a:t>
            </a:r>
            <a:r>
              <a:rPr dirty="0" sz="2000" spc="85" b="1">
                <a:latin typeface="Arial"/>
                <a:cs typeface="Arial"/>
              </a:rPr>
              <a:t>entorno</a:t>
            </a:r>
            <a:r>
              <a:rPr dirty="0" sz="2000" spc="-25" b="1">
                <a:latin typeface="Arial"/>
                <a:cs typeface="Arial"/>
              </a:rPr>
              <a:t> </a:t>
            </a:r>
            <a:r>
              <a:rPr dirty="0" sz="2000" spc="70" b="1">
                <a:latin typeface="Arial"/>
                <a:cs typeface="Arial"/>
              </a:rPr>
              <a:t>da</a:t>
            </a:r>
            <a:r>
              <a:rPr dirty="0" sz="2000" spc="-30" b="1">
                <a:latin typeface="Arial"/>
                <a:cs typeface="Arial"/>
              </a:rPr>
              <a:t> </a:t>
            </a:r>
            <a:r>
              <a:rPr dirty="0" sz="2000" spc="-130" b="1">
                <a:latin typeface="Arial"/>
                <a:cs typeface="Arial"/>
              </a:rPr>
              <a:t>BAT,</a:t>
            </a:r>
            <a:r>
              <a:rPr dirty="0" sz="2000" spc="-30" b="1">
                <a:latin typeface="Arial"/>
                <a:cs typeface="Arial"/>
              </a:rPr>
              <a:t> </a:t>
            </a:r>
            <a:r>
              <a:rPr dirty="0" sz="2000" spc="-5" b="1">
                <a:latin typeface="Arial"/>
                <a:cs typeface="Arial"/>
              </a:rPr>
              <a:t>associadas</a:t>
            </a:r>
            <a:r>
              <a:rPr dirty="0" sz="2000" spc="-25" b="1">
                <a:latin typeface="Arial"/>
                <a:cs typeface="Arial"/>
              </a:rPr>
              <a:t> </a:t>
            </a:r>
            <a:r>
              <a:rPr dirty="0" sz="2000" spc="-5" b="1">
                <a:latin typeface="Arial"/>
                <a:cs typeface="Arial"/>
              </a:rPr>
              <a:t>aos </a:t>
            </a:r>
            <a:r>
              <a:rPr dirty="0" sz="2000" spc="-545" b="1">
                <a:latin typeface="Arial"/>
                <a:cs typeface="Arial"/>
              </a:rPr>
              <a:t> </a:t>
            </a:r>
            <a:r>
              <a:rPr dirty="0" sz="2000" spc="55" b="1">
                <a:latin typeface="Arial"/>
                <a:cs typeface="Arial"/>
              </a:rPr>
              <a:t>mananciais</a:t>
            </a:r>
            <a:r>
              <a:rPr dirty="0" sz="2000" spc="-55" b="1">
                <a:latin typeface="Arial"/>
                <a:cs typeface="Arial"/>
              </a:rPr>
              <a:t> </a:t>
            </a:r>
            <a:r>
              <a:rPr dirty="0" sz="2000" spc="55" b="1">
                <a:latin typeface="Arial"/>
                <a:cs typeface="Arial"/>
              </a:rPr>
              <a:t>de</a:t>
            </a:r>
            <a:r>
              <a:rPr dirty="0" sz="2000" spc="-30" b="1">
                <a:latin typeface="Arial"/>
                <a:cs typeface="Arial"/>
              </a:rPr>
              <a:t> </a:t>
            </a:r>
            <a:r>
              <a:rPr dirty="0" sz="2000" spc="70" b="1">
                <a:latin typeface="Arial"/>
                <a:cs typeface="Arial"/>
              </a:rPr>
              <a:t>abastecimento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61644" y="3456432"/>
            <a:ext cx="5791200" cy="363626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73988" y="1224534"/>
            <a:ext cx="9147175" cy="55149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45415">
              <a:lnSpc>
                <a:spcPct val="100000"/>
              </a:lnSpc>
              <a:spcBef>
                <a:spcPts val="100"/>
              </a:spcBef>
            </a:pPr>
            <a:r>
              <a:rPr dirty="0" sz="2400" spc="-45" b="1">
                <a:latin typeface="Arial"/>
                <a:cs typeface="Arial"/>
              </a:rPr>
              <a:t>O</a:t>
            </a:r>
            <a:r>
              <a:rPr dirty="0" sz="2400" spc="-50" b="1">
                <a:latin typeface="Arial"/>
                <a:cs typeface="Arial"/>
              </a:rPr>
              <a:t>B</a:t>
            </a:r>
            <a:r>
              <a:rPr dirty="0" sz="2400" spc="-300" b="1">
                <a:latin typeface="Arial"/>
                <a:cs typeface="Arial"/>
              </a:rPr>
              <a:t>JE</a:t>
            </a:r>
            <a:r>
              <a:rPr dirty="0" sz="2400" spc="-345" b="1">
                <a:latin typeface="Arial"/>
                <a:cs typeface="Arial"/>
              </a:rPr>
              <a:t>T</a:t>
            </a:r>
            <a:r>
              <a:rPr dirty="0" sz="2400" spc="40" b="1">
                <a:latin typeface="Arial"/>
                <a:cs typeface="Arial"/>
              </a:rPr>
              <a:t>O</a:t>
            </a:r>
            <a:r>
              <a:rPr dirty="0" sz="2400" spc="-25" b="1">
                <a:latin typeface="Arial"/>
                <a:cs typeface="Arial"/>
              </a:rPr>
              <a:t> </a:t>
            </a:r>
            <a:r>
              <a:rPr dirty="0" sz="2400" spc="35" b="1">
                <a:latin typeface="Arial"/>
                <a:cs typeface="Arial"/>
              </a:rPr>
              <a:t>D</a:t>
            </a:r>
            <a:r>
              <a:rPr dirty="0" sz="2400" spc="45" b="1">
                <a:latin typeface="Arial"/>
                <a:cs typeface="Arial"/>
              </a:rPr>
              <a:t>O</a:t>
            </a:r>
            <a:r>
              <a:rPr dirty="0" sz="2400" spc="-45" b="1">
                <a:latin typeface="Arial"/>
                <a:cs typeface="Arial"/>
              </a:rPr>
              <a:t> </a:t>
            </a:r>
            <a:r>
              <a:rPr dirty="0" sz="2400" spc="-55" b="1">
                <a:latin typeface="Arial"/>
                <a:cs typeface="Arial"/>
              </a:rPr>
              <a:t>LI</a:t>
            </a:r>
            <a:r>
              <a:rPr dirty="0" sz="2400" spc="-95" b="1">
                <a:latin typeface="Arial"/>
                <a:cs typeface="Arial"/>
              </a:rPr>
              <a:t>C</a:t>
            </a:r>
            <a:r>
              <a:rPr dirty="0" sz="2400" spc="-10" b="1">
                <a:latin typeface="Arial"/>
                <a:cs typeface="Arial"/>
              </a:rPr>
              <a:t>ENCIAMEN</a:t>
            </a:r>
            <a:r>
              <a:rPr dirty="0" sz="2400" spc="-45" b="1">
                <a:latin typeface="Arial"/>
                <a:cs typeface="Arial"/>
              </a:rPr>
              <a:t>T</a:t>
            </a:r>
            <a:r>
              <a:rPr dirty="0" sz="2400" spc="40" b="1">
                <a:latin typeface="Arial"/>
                <a:cs typeface="Arial"/>
              </a:rPr>
              <a:t>O</a:t>
            </a:r>
            <a:endParaRPr sz="2400">
              <a:latin typeface="Arial"/>
              <a:cs typeface="Arial"/>
            </a:endParaRPr>
          </a:p>
          <a:p>
            <a:pPr algn="just" marL="12700" marR="5080">
              <a:lnSpc>
                <a:spcPct val="150000"/>
              </a:lnSpc>
              <a:spcBef>
                <a:spcPts val="1455"/>
              </a:spcBef>
            </a:pPr>
            <a:r>
              <a:rPr dirty="0" sz="2400" spc="-85">
                <a:latin typeface="Microsoft Sans Serif"/>
                <a:cs typeface="Microsoft Sans Serif"/>
              </a:rPr>
              <a:t>A </a:t>
            </a:r>
            <a:r>
              <a:rPr dirty="0" sz="2400" spc="30">
                <a:latin typeface="Microsoft Sans Serif"/>
                <a:cs typeface="Microsoft Sans Serif"/>
              </a:rPr>
              <a:t>área </a:t>
            </a:r>
            <a:r>
              <a:rPr dirty="0" sz="2400" spc="95">
                <a:latin typeface="Microsoft Sans Serif"/>
                <a:cs typeface="Microsoft Sans Serif"/>
              </a:rPr>
              <a:t>adquirida </a:t>
            </a:r>
            <a:r>
              <a:rPr dirty="0" sz="2400" spc="80">
                <a:latin typeface="Microsoft Sans Serif"/>
                <a:cs typeface="Microsoft Sans Serif"/>
              </a:rPr>
              <a:t>pelo </a:t>
            </a:r>
            <a:r>
              <a:rPr dirty="0" sz="2400" spc="110">
                <a:latin typeface="Microsoft Sans Serif"/>
                <a:cs typeface="Microsoft Sans Serif"/>
              </a:rPr>
              <a:t>grupo </a:t>
            </a:r>
            <a:r>
              <a:rPr dirty="0" sz="2400" spc="135">
                <a:latin typeface="Microsoft Sans Serif"/>
                <a:cs typeface="Microsoft Sans Serif"/>
              </a:rPr>
              <a:t>tem </a:t>
            </a:r>
            <a:r>
              <a:rPr dirty="0" sz="2400">
                <a:latin typeface="Microsoft Sans Serif"/>
                <a:cs typeface="Microsoft Sans Serif"/>
              </a:rPr>
              <a:t>cerca </a:t>
            </a:r>
            <a:r>
              <a:rPr dirty="0" sz="2400" spc="80">
                <a:latin typeface="Microsoft Sans Serif"/>
                <a:cs typeface="Microsoft Sans Serif"/>
              </a:rPr>
              <a:t>de </a:t>
            </a:r>
            <a:r>
              <a:rPr dirty="0" sz="2400" spc="35">
                <a:latin typeface="Microsoft Sans Serif"/>
                <a:cs typeface="Microsoft Sans Serif"/>
              </a:rPr>
              <a:t>4 </a:t>
            </a:r>
            <a:r>
              <a:rPr dirty="0" sz="2400" spc="80">
                <a:latin typeface="Microsoft Sans Serif"/>
                <a:cs typeface="Microsoft Sans Serif"/>
              </a:rPr>
              <a:t>milhões de </a:t>
            </a:r>
            <a:r>
              <a:rPr dirty="0" sz="2400" spc="100">
                <a:latin typeface="Microsoft Sans Serif"/>
                <a:cs typeface="Microsoft Sans Serif"/>
              </a:rPr>
              <a:t>metros </a:t>
            </a:r>
            <a:r>
              <a:rPr dirty="0" sz="2400" spc="105">
                <a:latin typeface="Microsoft Sans Serif"/>
                <a:cs typeface="Microsoft Sans Serif"/>
              </a:rPr>
              <a:t> </a:t>
            </a:r>
            <a:r>
              <a:rPr dirty="0" sz="2400" spc="60">
                <a:latin typeface="Microsoft Sans Serif"/>
                <a:cs typeface="Microsoft Sans Serif"/>
              </a:rPr>
              <a:t>quadrados, </a:t>
            </a:r>
            <a:r>
              <a:rPr dirty="0" sz="2400" spc="5">
                <a:latin typeface="Microsoft Sans Serif"/>
                <a:cs typeface="Microsoft Sans Serif"/>
              </a:rPr>
              <a:t>localiza-se</a:t>
            </a:r>
            <a:r>
              <a:rPr dirty="0" sz="2400" spc="10">
                <a:latin typeface="Microsoft Sans Serif"/>
                <a:cs typeface="Microsoft Sans Serif"/>
              </a:rPr>
              <a:t> </a:t>
            </a:r>
            <a:r>
              <a:rPr dirty="0" sz="2400" spc="65">
                <a:latin typeface="Microsoft Sans Serif"/>
                <a:cs typeface="Microsoft Sans Serif"/>
              </a:rPr>
              <a:t>na </a:t>
            </a:r>
            <a:r>
              <a:rPr dirty="0" sz="2400" spc="45">
                <a:latin typeface="Microsoft Sans Serif"/>
                <a:cs typeface="Microsoft Sans Serif"/>
              </a:rPr>
              <a:t>zona </a:t>
            </a:r>
            <a:r>
              <a:rPr dirty="0" sz="2400" spc="125">
                <a:latin typeface="Microsoft Sans Serif"/>
                <a:cs typeface="Microsoft Sans Serif"/>
              </a:rPr>
              <a:t>norte do </a:t>
            </a:r>
            <a:r>
              <a:rPr dirty="0" sz="2400" spc="95">
                <a:latin typeface="Microsoft Sans Serif"/>
                <a:cs typeface="Microsoft Sans Serif"/>
              </a:rPr>
              <a:t>município </a:t>
            </a:r>
            <a:r>
              <a:rPr dirty="0" sz="2400" spc="75">
                <a:latin typeface="Microsoft Sans Serif"/>
                <a:cs typeface="Microsoft Sans Serif"/>
              </a:rPr>
              <a:t>de </a:t>
            </a:r>
            <a:r>
              <a:rPr dirty="0" sz="2400" spc="-220">
                <a:latin typeface="Microsoft Sans Serif"/>
                <a:cs typeface="Microsoft Sans Serif"/>
              </a:rPr>
              <a:t>SP</a:t>
            </a:r>
            <a:r>
              <a:rPr dirty="0" sz="2400" spc="-215">
                <a:latin typeface="Microsoft Sans Serif"/>
                <a:cs typeface="Microsoft Sans Serif"/>
              </a:rPr>
              <a:t> </a:t>
            </a:r>
            <a:r>
              <a:rPr dirty="0" sz="2400" spc="-40">
                <a:latin typeface="Microsoft Sans Serif"/>
                <a:cs typeface="Microsoft Sans Serif"/>
              </a:rPr>
              <a:t>e, </a:t>
            </a:r>
            <a:r>
              <a:rPr dirty="0" sz="2400" spc="-35">
                <a:latin typeface="Microsoft Sans Serif"/>
                <a:cs typeface="Microsoft Sans Serif"/>
              </a:rPr>
              <a:t> </a:t>
            </a:r>
            <a:r>
              <a:rPr dirty="0" sz="2400" spc="5">
                <a:latin typeface="Microsoft Sans Serif"/>
                <a:cs typeface="Microsoft Sans Serif"/>
              </a:rPr>
              <a:t>desse</a:t>
            </a:r>
            <a:r>
              <a:rPr dirty="0" sz="2400" spc="10">
                <a:latin typeface="Microsoft Sans Serif"/>
                <a:cs typeface="Microsoft Sans Serif"/>
              </a:rPr>
              <a:t> </a:t>
            </a:r>
            <a:r>
              <a:rPr dirty="0" sz="2400" spc="100">
                <a:latin typeface="Microsoft Sans Serif"/>
                <a:cs typeface="Microsoft Sans Serif"/>
              </a:rPr>
              <a:t>montante, </a:t>
            </a:r>
            <a:r>
              <a:rPr dirty="0" sz="2400" spc="125">
                <a:latin typeface="Microsoft Sans Serif"/>
                <a:cs typeface="Microsoft Sans Serif"/>
              </a:rPr>
              <a:t>foram </a:t>
            </a:r>
            <a:r>
              <a:rPr dirty="0" sz="2400" spc="60">
                <a:latin typeface="Microsoft Sans Serif"/>
                <a:cs typeface="Microsoft Sans Serif"/>
              </a:rPr>
              <a:t>destinados</a:t>
            </a:r>
            <a:r>
              <a:rPr dirty="0" sz="2400" spc="65">
                <a:latin typeface="Microsoft Sans Serif"/>
                <a:cs typeface="Microsoft Sans Serif"/>
              </a:rPr>
              <a:t> </a:t>
            </a:r>
            <a:r>
              <a:rPr dirty="0" sz="2400">
                <a:latin typeface="Microsoft Sans Serif"/>
                <a:cs typeface="Microsoft Sans Serif"/>
              </a:rPr>
              <a:t>cerca</a:t>
            </a:r>
            <a:r>
              <a:rPr dirty="0" sz="2400" spc="5">
                <a:latin typeface="Microsoft Sans Serif"/>
                <a:cs typeface="Microsoft Sans Serif"/>
              </a:rPr>
              <a:t> </a:t>
            </a:r>
            <a:r>
              <a:rPr dirty="0" sz="2400" spc="75">
                <a:latin typeface="Microsoft Sans Serif"/>
                <a:cs typeface="Microsoft Sans Serif"/>
              </a:rPr>
              <a:t>de </a:t>
            </a:r>
            <a:r>
              <a:rPr dirty="0" sz="2400">
                <a:latin typeface="Microsoft Sans Serif"/>
                <a:cs typeface="Microsoft Sans Serif"/>
              </a:rPr>
              <a:t>1,6</a:t>
            </a:r>
            <a:r>
              <a:rPr dirty="0" sz="2400" spc="5">
                <a:latin typeface="Microsoft Sans Serif"/>
                <a:cs typeface="Microsoft Sans Serif"/>
              </a:rPr>
              <a:t> </a:t>
            </a:r>
            <a:r>
              <a:rPr dirty="0" sz="2400" spc="80">
                <a:latin typeface="Microsoft Sans Serif"/>
                <a:cs typeface="Microsoft Sans Serif"/>
              </a:rPr>
              <a:t>milhões </a:t>
            </a:r>
            <a:r>
              <a:rPr dirty="0" sz="2400" spc="75">
                <a:latin typeface="Microsoft Sans Serif"/>
                <a:cs typeface="Microsoft Sans Serif"/>
              </a:rPr>
              <a:t>de </a:t>
            </a:r>
            <a:r>
              <a:rPr dirty="0" sz="2400" spc="80">
                <a:latin typeface="Microsoft Sans Serif"/>
                <a:cs typeface="Microsoft Sans Serif"/>
              </a:rPr>
              <a:t> </a:t>
            </a:r>
            <a:r>
              <a:rPr dirty="0" sz="2400" spc="100">
                <a:latin typeface="Microsoft Sans Serif"/>
                <a:cs typeface="Microsoft Sans Serif"/>
              </a:rPr>
              <a:t>metros</a:t>
            </a:r>
            <a:r>
              <a:rPr dirty="0" sz="2400" spc="105">
                <a:latin typeface="Microsoft Sans Serif"/>
                <a:cs typeface="Microsoft Sans Serif"/>
              </a:rPr>
              <a:t> </a:t>
            </a:r>
            <a:r>
              <a:rPr dirty="0" sz="2400" spc="80">
                <a:latin typeface="Microsoft Sans Serif"/>
                <a:cs typeface="Microsoft Sans Serif"/>
              </a:rPr>
              <a:t>quadrados</a:t>
            </a:r>
            <a:r>
              <a:rPr dirty="0" sz="2400" spc="85">
                <a:latin typeface="Microsoft Sans Serif"/>
                <a:cs typeface="Microsoft Sans Serif"/>
              </a:rPr>
              <a:t> </a:t>
            </a:r>
            <a:r>
              <a:rPr dirty="0" sz="2400" spc="65">
                <a:latin typeface="Microsoft Sans Serif"/>
                <a:cs typeface="Microsoft Sans Serif"/>
              </a:rPr>
              <a:t>para</a:t>
            </a:r>
            <a:r>
              <a:rPr dirty="0" sz="2400" spc="70">
                <a:latin typeface="Microsoft Sans Serif"/>
                <a:cs typeface="Microsoft Sans Serif"/>
              </a:rPr>
              <a:t> </a:t>
            </a:r>
            <a:r>
              <a:rPr dirty="0" sz="2400">
                <a:latin typeface="Microsoft Sans Serif"/>
                <a:cs typeface="Microsoft Sans Serif"/>
              </a:rPr>
              <a:t>a</a:t>
            </a:r>
            <a:r>
              <a:rPr dirty="0" sz="2400" spc="5">
                <a:latin typeface="Microsoft Sans Serif"/>
                <a:cs typeface="Microsoft Sans Serif"/>
              </a:rPr>
              <a:t> </a:t>
            </a:r>
            <a:r>
              <a:rPr dirty="0" sz="2400" spc="65">
                <a:latin typeface="Microsoft Sans Serif"/>
                <a:cs typeface="Microsoft Sans Serif"/>
              </a:rPr>
              <a:t>construção</a:t>
            </a:r>
            <a:r>
              <a:rPr dirty="0" sz="2400" spc="70">
                <a:latin typeface="Microsoft Sans Serif"/>
                <a:cs typeface="Microsoft Sans Serif"/>
              </a:rPr>
              <a:t> </a:t>
            </a:r>
            <a:r>
              <a:rPr dirty="0" sz="2400" spc="125">
                <a:latin typeface="Microsoft Sans Serif"/>
                <a:cs typeface="Microsoft Sans Serif"/>
              </a:rPr>
              <a:t>do</a:t>
            </a:r>
            <a:r>
              <a:rPr dirty="0" sz="2400" spc="130">
                <a:latin typeface="Microsoft Sans Serif"/>
                <a:cs typeface="Microsoft Sans Serif"/>
              </a:rPr>
              <a:t> </a:t>
            </a:r>
            <a:r>
              <a:rPr dirty="0" sz="2400" spc="-110" b="1">
                <a:latin typeface="Arial"/>
                <a:cs typeface="Arial"/>
              </a:rPr>
              <a:t>NESP</a:t>
            </a:r>
            <a:r>
              <a:rPr dirty="0" sz="2400" spc="-105" b="1">
                <a:latin typeface="Arial"/>
                <a:cs typeface="Arial"/>
              </a:rPr>
              <a:t> </a:t>
            </a:r>
            <a:r>
              <a:rPr dirty="0" sz="2400" spc="-135" b="1">
                <a:latin typeface="Arial"/>
                <a:cs typeface="Arial"/>
              </a:rPr>
              <a:t>–</a:t>
            </a:r>
            <a:r>
              <a:rPr dirty="0" sz="2400" spc="-130" b="1">
                <a:latin typeface="Arial"/>
                <a:cs typeface="Arial"/>
              </a:rPr>
              <a:t> </a:t>
            </a:r>
            <a:r>
              <a:rPr dirty="0" sz="2400" spc="55" b="1">
                <a:latin typeface="Arial"/>
                <a:cs typeface="Arial"/>
              </a:rPr>
              <a:t>Novo </a:t>
            </a:r>
            <a:r>
              <a:rPr dirty="0" sz="2400" spc="60" b="1">
                <a:latin typeface="Arial"/>
                <a:cs typeface="Arial"/>
              </a:rPr>
              <a:t> </a:t>
            </a:r>
            <a:r>
              <a:rPr dirty="0" sz="2400" spc="45" b="1">
                <a:latin typeface="Arial"/>
                <a:cs typeface="Arial"/>
              </a:rPr>
              <a:t>Entreposto </a:t>
            </a:r>
            <a:r>
              <a:rPr dirty="0" sz="2400" spc="70" b="1">
                <a:latin typeface="Arial"/>
                <a:cs typeface="Arial"/>
              </a:rPr>
              <a:t>de </a:t>
            </a:r>
            <a:r>
              <a:rPr dirty="0" sz="2400" spc="-50" b="1">
                <a:latin typeface="Arial"/>
                <a:cs typeface="Arial"/>
              </a:rPr>
              <a:t>São</a:t>
            </a:r>
            <a:r>
              <a:rPr dirty="0" sz="2400" spc="-45" b="1">
                <a:latin typeface="Arial"/>
                <a:cs typeface="Arial"/>
              </a:rPr>
              <a:t> </a:t>
            </a:r>
            <a:r>
              <a:rPr dirty="0" sz="2400" spc="20" b="1">
                <a:latin typeface="Arial"/>
                <a:cs typeface="Arial"/>
              </a:rPr>
              <a:t>Paulo</a:t>
            </a:r>
            <a:r>
              <a:rPr dirty="0" sz="2400" spc="20">
                <a:latin typeface="Microsoft Sans Serif"/>
                <a:cs typeface="Microsoft Sans Serif"/>
              </a:rPr>
              <a:t>, </a:t>
            </a:r>
            <a:r>
              <a:rPr dirty="0" sz="2400" spc="100">
                <a:latin typeface="Microsoft Sans Serif"/>
                <a:cs typeface="Microsoft Sans Serif"/>
              </a:rPr>
              <a:t>que </a:t>
            </a:r>
            <a:r>
              <a:rPr dirty="0" sz="2400" spc="10">
                <a:latin typeface="Microsoft Sans Serif"/>
                <a:cs typeface="Microsoft Sans Serif"/>
              </a:rPr>
              <a:t>é </a:t>
            </a:r>
            <a:r>
              <a:rPr dirty="0" sz="2400">
                <a:latin typeface="Microsoft Sans Serif"/>
                <a:cs typeface="Microsoft Sans Serif"/>
              </a:rPr>
              <a:t>a </a:t>
            </a:r>
            <a:r>
              <a:rPr dirty="0" sz="2400" spc="100">
                <a:latin typeface="Microsoft Sans Serif"/>
                <a:cs typeface="Microsoft Sans Serif"/>
              </a:rPr>
              <a:t>primeira </a:t>
            </a:r>
            <a:r>
              <a:rPr dirty="0" sz="2400" spc="25">
                <a:latin typeface="Microsoft Sans Serif"/>
                <a:cs typeface="Microsoft Sans Serif"/>
              </a:rPr>
              <a:t>fase </a:t>
            </a:r>
            <a:r>
              <a:rPr dirty="0" sz="2400" spc="125">
                <a:latin typeface="Microsoft Sans Serif"/>
                <a:cs typeface="Microsoft Sans Serif"/>
              </a:rPr>
              <a:t>do </a:t>
            </a:r>
            <a:r>
              <a:rPr dirty="0" sz="2400" spc="105">
                <a:latin typeface="Microsoft Sans Serif"/>
                <a:cs typeface="Microsoft Sans Serif"/>
              </a:rPr>
              <a:t>projeto </a:t>
            </a:r>
            <a:r>
              <a:rPr dirty="0" sz="2400" spc="110">
                <a:latin typeface="Microsoft Sans Serif"/>
                <a:cs typeface="Microsoft Sans Serif"/>
              </a:rPr>
              <a:t> denominado </a:t>
            </a:r>
            <a:r>
              <a:rPr dirty="0" sz="2400" spc="-150" b="1">
                <a:latin typeface="Arial"/>
                <a:cs typeface="Arial"/>
              </a:rPr>
              <a:t>PADESP</a:t>
            </a:r>
            <a:r>
              <a:rPr dirty="0" sz="2400" spc="-145" b="1">
                <a:latin typeface="Arial"/>
                <a:cs typeface="Arial"/>
              </a:rPr>
              <a:t> </a:t>
            </a:r>
            <a:r>
              <a:rPr dirty="0" sz="2400" spc="5">
                <a:latin typeface="Microsoft Sans Serif"/>
                <a:cs typeface="Microsoft Sans Serif"/>
              </a:rPr>
              <a:t>(Polo</a:t>
            </a:r>
            <a:r>
              <a:rPr dirty="0" sz="2400" spc="10">
                <a:latin typeface="Microsoft Sans Serif"/>
                <a:cs typeface="Microsoft Sans Serif"/>
              </a:rPr>
              <a:t> </a:t>
            </a:r>
            <a:r>
              <a:rPr dirty="0" sz="2400" spc="80">
                <a:latin typeface="Microsoft Sans Serif"/>
                <a:cs typeface="Microsoft Sans Serif"/>
              </a:rPr>
              <a:t>de</a:t>
            </a:r>
            <a:r>
              <a:rPr dirty="0" sz="2400" spc="85">
                <a:latin typeface="Microsoft Sans Serif"/>
                <a:cs typeface="Microsoft Sans Serif"/>
              </a:rPr>
              <a:t> </a:t>
            </a:r>
            <a:r>
              <a:rPr dirty="0" sz="2400" spc="65">
                <a:latin typeface="Microsoft Sans Serif"/>
                <a:cs typeface="Microsoft Sans Serif"/>
              </a:rPr>
              <a:t>Abastecimento</a:t>
            </a:r>
            <a:r>
              <a:rPr dirty="0" sz="2400" spc="70">
                <a:latin typeface="Microsoft Sans Serif"/>
                <a:cs typeface="Microsoft Sans Serif"/>
              </a:rPr>
              <a:t> </a:t>
            </a:r>
            <a:r>
              <a:rPr dirty="0" sz="2400" spc="65">
                <a:latin typeface="Microsoft Sans Serif"/>
                <a:cs typeface="Microsoft Sans Serif"/>
              </a:rPr>
              <a:t>Distribuição</a:t>
            </a:r>
            <a:r>
              <a:rPr dirty="0" sz="2400" spc="70">
                <a:latin typeface="Microsoft Sans Serif"/>
                <a:cs typeface="Microsoft Sans Serif"/>
              </a:rPr>
              <a:t> </a:t>
            </a:r>
            <a:r>
              <a:rPr dirty="0" sz="2400" spc="10">
                <a:latin typeface="Microsoft Sans Serif"/>
                <a:cs typeface="Microsoft Sans Serif"/>
              </a:rPr>
              <a:t>e </a:t>
            </a:r>
            <a:r>
              <a:rPr dirty="0" sz="2400" spc="15">
                <a:latin typeface="Microsoft Sans Serif"/>
                <a:cs typeface="Microsoft Sans Serif"/>
              </a:rPr>
              <a:t> </a:t>
            </a:r>
            <a:r>
              <a:rPr dirty="0" sz="2400" spc="65">
                <a:latin typeface="Microsoft Sans Serif"/>
                <a:cs typeface="Microsoft Sans Serif"/>
              </a:rPr>
              <a:t>Entreposto </a:t>
            </a:r>
            <a:r>
              <a:rPr dirty="0" sz="2400" spc="75">
                <a:latin typeface="Microsoft Sans Serif"/>
                <a:cs typeface="Microsoft Sans Serif"/>
              </a:rPr>
              <a:t>de </a:t>
            </a:r>
            <a:r>
              <a:rPr dirty="0" sz="2400" spc="-60">
                <a:latin typeface="Microsoft Sans Serif"/>
                <a:cs typeface="Microsoft Sans Serif"/>
              </a:rPr>
              <a:t>São </a:t>
            </a:r>
            <a:r>
              <a:rPr dirty="0" sz="2400">
                <a:latin typeface="Microsoft Sans Serif"/>
                <a:cs typeface="Microsoft Sans Serif"/>
              </a:rPr>
              <a:t>Paulo). </a:t>
            </a:r>
            <a:r>
              <a:rPr dirty="0" sz="2400" spc="-5">
                <a:latin typeface="Microsoft Sans Serif"/>
                <a:cs typeface="Microsoft Sans Serif"/>
              </a:rPr>
              <a:t>Trata-se </a:t>
            </a:r>
            <a:r>
              <a:rPr dirty="0" sz="2400" spc="75">
                <a:latin typeface="Microsoft Sans Serif"/>
                <a:cs typeface="Microsoft Sans Serif"/>
              </a:rPr>
              <a:t>de </a:t>
            </a:r>
            <a:r>
              <a:rPr dirty="0" sz="2400" spc="190">
                <a:latin typeface="Microsoft Sans Serif"/>
                <a:cs typeface="Microsoft Sans Serif"/>
              </a:rPr>
              <a:t>um </a:t>
            </a:r>
            <a:r>
              <a:rPr dirty="0" sz="2400" spc="-5">
                <a:latin typeface="Microsoft Sans Serif"/>
                <a:cs typeface="Microsoft Sans Serif"/>
              </a:rPr>
              <a:t>caso </a:t>
            </a:r>
            <a:r>
              <a:rPr dirty="0" sz="2400" spc="75">
                <a:latin typeface="Microsoft Sans Serif"/>
                <a:cs typeface="Microsoft Sans Serif"/>
              </a:rPr>
              <a:t>de parcelamento </a:t>
            </a:r>
            <a:r>
              <a:rPr dirty="0" sz="2400" spc="-625">
                <a:latin typeface="Microsoft Sans Serif"/>
                <a:cs typeface="Microsoft Sans Serif"/>
              </a:rPr>
              <a:t> </a:t>
            </a:r>
            <a:r>
              <a:rPr dirty="0" sz="2400" spc="75">
                <a:latin typeface="Microsoft Sans Serif"/>
                <a:cs typeface="Microsoft Sans Serif"/>
              </a:rPr>
              <a:t>de</a:t>
            </a:r>
            <a:r>
              <a:rPr dirty="0" sz="2400" spc="40">
                <a:latin typeface="Microsoft Sans Serif"/>
                <a:cs typeface="Microsoft Sans Serif"/>
              </a:rPr>
              <a:t> </a:t>
            </a:r>
            <a:r>
              <a:rPr dirty="0" sz="2400" spc="50">
                <a:latin typeface="Microsoft Sans Serif"/>
                <a:cs typeface="Microsoft Sans Serif"/>
              </a:rPr>
              <a:t>solo</a:t>
            </a:r>
            <a:r>
              <a:rPr dirty="0" sz="2400" spc="55">
                <a:latin typeface="Microsoft Sans Serif"/>
                <a:cs typeface="Microsoft Sans Serif"/>
              </a:rPr>
              <a:t> </a:t>
            </a:r>
            <a:r>
              <a:rPr dirty="0" sz="2400" spc="125">
                <a:latin typeface="Microsoft Sans Serif"/>
                <a:cs typeface="Microsoft Sans Serif"/>
              </a:rPr>
              <a:t>em</a:t>
            </a:r>
            <a:r>
              <a:rPr dirty="0" sz="2400" spc="30">
                <a:latin typeface="Microsoft Sans Serif"/>
                <a:cs typeface="Microsoft Sans Serif"/>
              </a:rPr>
              <a:t> </a:t>
            </a:r>
            <a:r>
              <a:rPr dirty="0" sz="2400" spc="45">
                <a:latin typeface="Microsoft Sans Serif"/>
                <a:cs typeface="Microsoft Sans Serif"/>
              </a:rPr>
              <a:t>grandes</a:t>
            </a:r>
            <a:r>
              <a:rPr dirty="0" sz="2400" spc="50">
                <a:latin typeface="Microsoft Sans Serif"/>
                <a:cs typeface="Microsoft Sans Serif"/>
              </a:rPr>
              <a:t> </a:t>
            </a:r>
            <a:r>
              <a:rPr dirty="0" sz="2400" spc="5">
                <a:latin typeface="Microsoft Sans Serif"/>
                <a:cs typeface="Microsoft Sans Serif"/>
              </a:rPr>
              <a:t>glebas,</a:t>
            </a:r>
            <a:r>
              <a:rPr dirty="0" sz="2400" spc="30">
                <a:latin typeface="Microsoft Sans Serif"/>
                <a:cs typeface="Microsoft Sans Serif"/>
              </a:rPr>
              <a:t> </a:t>
            </a:r>
            <a:r>
              <a:rPr dirty="0" sz="2400" spc="170">
                <a:latin typeface="Microsoft Sans Serif"/>
                <a:cs typeface="Microsoft Sans Serif"/>
              </a:rPr>
              <a:t>num</a:t>
            </a:r>
            <a:r>
              <a:rPr dirty="0" sz="2400" spc="35">
                <a:latin typeface="Microsoft Sans Serif"/>
                <a:cs typeface="Microsoft Sans Serif"/>
              </a:rPr>
              <a:t> </a:t>
            </a:r>
            <a:r>
              <a:rPr dirty="0" sz="2400" spc="105">
                <a:latin typeface="Microsoft Sans Serif"/>
                <a:cs typeface="Microsoft Sans Serif"/>
              </a:rPr>
              <a:t>loteamento</a:t>
            </a:r>
            <a:r>
              <a:rPr dirty="0" sz="2400" spc="50">
                <a:latin typeface="Microsoft Sans Serif"/>
                <a:cs typeface="Microsoft Sans Serif"/>
              </a:rPr>
              <a:t> </a:t>
            </a:r>
            <a:r>
              <a:rPr dirty="0" sz="2400" spc="90">
                <a:latin typeface="Microsoft Sans Serif"/>
                <a:cs typeface="Microsoft Sans Serif"/>
              </a:rPr>
              <a:t>com</a:t>
            </a:r>
            <a:r>
              <a:rPr dirty="0" sz="2400" spc="35">
                <a:latin typeface="Microsoft Sans Serif"/>
                <a:cs typeface="Microsoft Sans Serif"/>
              </a:rPr>
              <a:t> </a:t>
            </a:r>
            <a:r>
              <a:rPr dirty="0" sz="2400" spc="85">
                <a:latin typeface="Microsoft Sans Serif"/>
                <a:cs typeface="Microsoft Sans Serif"/>
              </a:rPr>
              <a:t>entrada</a:t>
            </a:r>
            <a:r>
              <a:rPr dirty="0" sz="2400" spc="40">
                <a:latin typeface="Microsoft Sans Serif"/>
                <a:cs typeface="Microsoft Sans Serif"/>
              </a:rPr>
              <a:t> </a:t>
            </a:r>
            <a:r>
              <a:rPr dirty="0" sz="2400" spc="50">
                <a:latin typeface="Microsoft Sans Serif"/>
                <a:cs typeface="Microsoft Sans Serif"/>
              </a:rPr>
              <a:t>única </a:t>
            </a:r>
            <a:r>
              <a:rPr dirty="0" sz="2400" spc="-625">
                <a:latin typeface="Microsoft Sans Serif"/>
                <a:cs typeface="Microsoft Sans Serif"/>
              </a:rPr>
              <a:t> </a:t>
            </a:r>
            <a:r>
              <a:rPr dirty="0" sz="2400" spc="10">
                <a:latin typeface="Microsoft Sans Serif"/>
                <a:cs typeface="Microsoft Sans Serif"/>
              </a:rPr>
              <a:t>e</a:t>
            </a:r>
            <a:r>
              <a:rPr dirty="0" sz="2400" spc="-10">
                <a:latin typeface="Microsoft Sans Serif"/>
                <a:cs typeface="Microsoft Sans Serif"/>
              </a:rPr>
              <a:t> </a:t>
            </a:r>
            <a:r>
              <a:rPr dirty="0" sz="2400" spc="90">
                <a:latin typeface="Microsoft Sans Serif"/>
                <a:cs typeface="Microsoft Sans Serif"/>
              </a:rPr>
              <a:t>regramento</a:t>
            </a:r>
            <a:r>
              <a:rPr dirty="0" sz="2400" spc="-20">
                <a:latin typeface="Microsoft Sans Serif"/>
                <a:cs typeface="Microsoft Sans Serif"/>
              </a:rPr>
              <a:t> </a:t>
            </a:r>
            <a:r>
              <a:rPr dirty="0" sz="2400" spc="80">
                <a:latin typeface="Microsoft Sans Serif"/>
                <a:cs typeface="Microsoft Sans Serif"/>
              </a:rPr>
              <a:t>municipal</a:t>
            </a:r>
            <a:r>
              <a:rPr dirty="0" sz="2400" spc="5">
                <a:latin typeface="Microsoft Sans Serif"/>
                <a:cs typeface="Microsoft Sans Serif"/>
              </a:rPr>
              <a:t> </a:t>
            </a:r>
            <a:r>
              <a:rPr dirty="0" sz="2400" spc="30">
                <a:latin typeface="Microsoft Sans Serif"/>
                <a:cs typeface="Microsoft Sans Serif"/>
              </a:rPr>
              <a:t>específico.</a:t>
            </a:r>
            <a:endParaRPr sz="2400">
              <a:latin typeface="Microsoft Sans Serif"/>
              <a:cs typeface="Microsoft Sans Serif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58300" y="0"/>
            <a:ext cx="1434083" cy="888492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58300" y="0"/>
            <a:ext cx="1434083" cy="88849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18002" y="883107"/>
            <a:ext cx="5991860" cy="3917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50"/>
              <a:t>ÍNDI</a:t>
            </a:r>
            <a:r>
              <a:rPr dirty="0" spc="65"/>
              <a:t>C</a:t>
            </a:r>
            <a:r>
              <a:rPr dirty="0" spc="-260"/>
              <a:t>E</a:t>
            </a:r>
            <a:r>
              <a:rPr dirty="0" spc="-40"/>
              <a:t> </a:t>
            </a:r>
            <a:r>
              <a:rPr dirty="0" spc="-114"/>
              <a:t>D</a:t>
            </a:r>
            <a:r>
              <a:rPr dirty="0" spc="-105"/>
              <a:t>E</a:t>
            </a:r>
            <a:r>
              <a:rPr dirty="0" spc="-40"/>
              <a:t> </a:t>
            </a:r>
            <a:r>
              <a:rPr dirty="0" spc="65"/>
              <a:t>Q</a:t>
            </a:r>
            <a:r>
              <a:rPr dirty="0" spc="25"/>
              <a:t>U</a:t>
            </a:r>
            <a:r>
              <a:rPr dirty="0" spc="-5"/>
              <a:t>ALI</a:t>
            </a:r>
            <a:r>
              <a:rPr dirty="0" spc="-65"/>
              <a:t>D</a:t>
            </a:r>
            <a:r>
              <a:rPr dirty="0" spc="-100"/>
              <a:t>ADE</a:t>
            </a:r>
            <a:r>
              <a:rPr dirty="0" spc="-45"/>
              <a:t> </a:t>
            </a:r>
            <a:r>
              <a:rPr dirty="0" spc="-15"/>
              <a:t>D</a:t>
            </a:r>
            <a:r>
              <a:rPr dirty="0" spc="-180"/>
              <a:t>AS</a:t>
            </a:r>
            <a:r>
              <a:rPr dirty="0" spc="-45"/>
              <a:t> </a:t>
            </a:r>
            <a:r>
              <a:rPr dirty="0" spc="-140"/>
              <a:t>Á</a:t>
            </a:r>
            <a:r>
              <a:rPr dirty="0" spc="-30"/>
              <a:t>G</a:t>
            </a:r>
            <a:r>
              <a:rPr dirty="0" spc="-55"/>
              <a:t>U</a:t>
            </a:r>
            <a:r>
              <a:rPr dirty="0" spc="-180"/>
              <a:t>AS</a:t>
            </a:r>
            <a:r>
              <a:rPr dirty="0" spc="-50"/>
              <a:t> </a:t>
            </a:r>
            <a:r>
              <a:rPr dirty="0" spc="-30"/>
              <a:t>-</a:t>
            </a:r>
            <a:r>
              <a:rPr dirty="0" spc="-40"/>
              <a:t> </a:t>
            </a:r>
            <a:r>
              <a:rPr dirty="0" spc="40"/>
              <a:t>I</a:t>
            </a:r>
            <a:r>
              <a:rPr dirty="0" spc="65"/>
              <a:t>Q</a:t>
            </a:r>
            <a:r>
              <a:rPr dirty="0" spc="-80"/>
              <a:t>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00557" y="1738122"/>
            <a:ext cx="9836785" cy="49644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25" b="1">
                <a:latin typeface="Arial"/>
                <a:cs typeface="Arial"/>
              </a:rPr>
              <a:t>População</a:t>
            </a:r>
            <a:r>
              <a:rPr dirty="0" sz="2000" spc="-70" b="1">
                <a:latin typeface="Arial"/>
                <a:cs typeface="Arial"/>
              </a:rPr>
              <a:t> </a:t>
            </a:r>
            <a:r>
              <a:rPr dirty="0" sz="2000" spc="70" b="1">
                <a:latin typeface="Arial"/>
                <a:cs typeface="Arial"/>
              </a:rPr>
              <a:t>da</a:t>
            </a:r>
            <a:r>
              <a:rPr dirty="0" sz="2000" spc="-30" b="1">
                <a:latin typeface="Arial"/>
                <a:cs typeface="Arial"/>
              </a:rPr>
              <a:t> </a:t>
            </a:r>
            <a:r>
              <a:rPr dirty="0" sz="2000" spc="40" b="1">
                <a:latin typeface="Arial"/>
                <a:cs typeface="Arial"/>
              </a:rPr>
              <a:t>bacia</a:t>
            </a:r>
            <a:r>
              <a:rPr dirty="0" sz="2000" spc="-35" b="1">
                <a:latin typeface="Arial"/>
                <a:cs typeface="Arial"/>
              </a:rPr>
              <a:t> </a:t>
            </a:r>
            <a:r>
              <a:rPr dirty="0" sz="2000" spc="30" b="1">
                <a:latin typeface="Arial"/>
                <a:cs typeface="Arial"/>
              </a:rPr>
              <a:t>corresponde</a:t>
            </a:r>
            <a:r>
              <a:rPr dirty="0" sz="2000" spc="-55" b="1">
                <a:latin typeface="Arial"/>
                <a:cs typeface="Arial"/>
              </a:rPr>
              <a:t> </a:t>
            </a:r>
            <a:r>
              <a:rPr dirty="0" sz="2000" spc="95" b="1">
                <a:latin typeface="Arial"/>
                <a:cs typeface="Arial"/>
              </a:rPr>
              <a:t>a</a:t>
            </a:r>
            <a:r>
              <a:rPr dirty="0" sz="2000" spc="-25" b="1">
                <a:latin typeface="Arial"/>
                <a:cs typeface="Arial"/>
              </a:rPr>
              <a:t> </a:t>
            </a:r>
            <a:r>
              <a:rPr dirty="0" sz="2000" spc="15" b="1">
                <a:latin typeface="Arial"/>
                <a:cs typeface="Arial"/>
              </a:rPr>
              <a:t>cerca</a:t>
            </a:r>
            <a:r>
              <a:rPr dirty="0" sz="2000" spc="-45" b="1">
                <a:latin typeface="Arial"/>
                <a:cs typeface="Arial"/>
              </a:rPr>
              <a:t> </a:t>
            </a:r>
            <a:r>
              <a:rPr dirty="0" sz="2000" spc="55" b="1">
                <a:latin typeface="Arial"/>
                <a:cs typeface="Arial"/>
              </a:rPr>
              <a:t>de</a:t>
            </a:r>
            <a:r>
              <a:rPr dirty="0" sz="2000" spc="-25" b="1">
                <a:latin typeface="Arial"/>
                <a:cs typeface="Arial"/>
              </a:rPr>
              <a:t> </a:t>
            </a:r>
            <a:r>
              <a:rPr dirty="0" sz="2000" spc="25" b="1">
                <a:latin typeface="Arial"/>
                <a:cs typeface="Arial"/>
              </a:rPr>
              <a:t>48%</a:t>
            </a:r>
            <a:r>
              <a:rPr dirty="0" sz="2000" spc="-45" b="1">
                <a:latin typeface="Arial"/>
                <a:cs typeface="Arial"/>
              </a:rPr>
              <a:t> </a:t>
            </a:r>
            <a:r>
              <a:rPr dirty="0" sz="2000" spc="70" b="1">
                <a:latin typeface="Arial"/>
                <a:cs typeface="Arial"/>
              </a:rPr>
              <a:t>da</a:t>
            </a:r>
            <a:r>
              <a:rPr dirty="0" sz="2000" spc="-30" b="1">
                <a:latin typeface="Arial"/>
                <a:cs typeface="Arial"/>
              </a:rPr>
              <a:t> </a:t>
            </a:r>
            <a:r>
              <a:rPr dirty="0" sz="2000" spc="40" b="1">
                <a:latin typeface="Arial"/>
                <a:cs typeface="Arial"/>
              </a:rPr>
              <a:t>população</a:t>
            </a:r>
            <a:r>
              <a:rPr dirty="0" sz="2000" spc="-50" b="1">
                <a:latin typeface="Arial"/>
                <a:cs typeface="Arial"/>
              </a:rPr>
              <a:t> </a:t>
            </a:r>
            <a:r>
              <a:rPr dirty="0" sz="2000" spc="110" b="1">
                <a:latin typeface="Arial"/>
                <a:cs typeface="Arial"/>
              </a:rPr>
              <a:t>total</a:t>
            </a:r>
            <a:r>
              <a:rPr dirty="0" sz="2000" spc="-40" b="1">
                <a:latin typeface="Arial"/>
                <a:cs typeface="Arial"/>
              </a:rPr>
              <a:t> </a:t>
            </a:r>
            <a:r>
              <a:rPr dirty="0" sz="2000" spc="30" b="1">
                <a:latin typeface="Arial"/>
                <a:cs typeface="Arial"/>
              </a:rPr>
              <a:t>do</a:t>
            </a:r>
            <a:r>
              <a:rPr dirty="0" sz="2000" spc="-3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Estado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150">
              <a:latin typeface="Arial"/>
              <a:cs typeface="Arial"/>
            </a:endParaRPr>
          </a:p>
          <a:p>
            <a:pPr marL="24130">
              <a:lnSpc>
                <a:spcPct val="100000"/>
              </a:lnSpc>
            </a:pPr>
            <a:r>
              <a:rPr dirty="0" sz="2000" spc="-30" b="1">
                <a:latin typeface="Arial"/>
                <a:cs typeface="Arial"/>
              </a:rPr>
              <a:t>ICTEM</a:t>
            </a:r>
            <a:r>
              <a:rPr dirty="0" sz="2000" spc="-40" b="1">
                <a:latin typeface="Arial"/>
                <a:cs typeface="Arial"/>
              </a:rPr>
              <a:t> </a:t>
            </a:r>
            <a:r>
              <a:rPr dirty="0" sz="2000" spc="50" b="1">
                <a:latin typeface="Arial"/>
                <a:cs typeface="Arial"/>
              </a:rPr>
              <a:t>(Indicador</a:t>
            </a:r>
            <a:r>
              <a:rPr dirty="0" sz="2000" spc="-65" b="1">
                <a:latin typeface="Arial"/>
                <a:cs typeface="Arial"/>
              </a:rPr>
              <a:t> </a:t>
            </a:r>
            <a:r>
              <a:rPr dirty="0" sz="2000" spc="60" b="1">
                <a:latin typeface="Arial"/>
                <a:cs typeface="Arial"/>
              </a:rPr>
              <a:t>de</a:t>
            </a:r>
            <a:r>
              <a:rPr dirty="0" sz="2000" spc="-30" b="1">
                <a:latin typeface="Arial"/>
                <a:cs typeface="Arial"/>
              </a:rPr>
              <a:t> </a:t>
            </a:r>
            <a:r>
              <a:rPr dirty="0" sz="2000" spc="40" b="1">
                <a:latin typeface="Arial"/>
                <a:cs typeface="Arial"/>
              </a:rPr>
              <a:t>Coleta</a:t>
            </a:r>
            <a:r>
              <a:rPr dirty="0" sz="2000" spc="-25" b="1">
                <a:latin typeface="Arial"/>
                <a:cs typeface="Arial"/>
              </a:rPr>
              <a:t> </a:t>
            </a:r>
            <a:r>
              <a:rPr dirty="0" sz="2000" spc="70" b="1">
                <a:latin typeface="Arial"/>
                <a:cs typeface="Arial"/>
              </a:rPr>
              <a:t>e</a:t>
            </a:r>
            <a:r>
              <a:rPr dirty="0" sz="2000" spc="-30" b="1">
                <a:latin typeface="Arial"/>
                <a:cs typeface="Arial"/>
              </a:rPr>
              <a:t> </a:t>
            </a:r>
            <a:r>
              <a:rPr dirty="0" sz="2000" spc="60" b="1">
                <a:latin typeface="Arial"/>
                <a:cs typeface="Arial"/>
              </a:rPr>
              <a:t>Tratabilidade</a:t>
            </a:r>
            <a:r>
              <a:rPr dirty="0" sz="2000" spc="-60" b="1">
                <a:latin typeface="Arial"/>
                <a:cs typeface="Arial"/>
              </a:rPr>
              <a:t> </a:t>
            </a:r>
            <a:r>
              <a:rPr dirty="0" sz="2000" spc="60" b="1">
                <a:latin typeface="Arial"/>
                <a:cs typeface="Arial"/>
              </a:rPr>
              <a:t>de</a:t>
            </a:r>
            <a:r>
              <a:rPr dirty="0" sz="2000" spc="-30" b="1">
                <a:latin typeface="Arial"/>
                <a:cs typeface="Arial"/>
              </a:rPr>
              <a:t> </a:t>
            </a:r>
            <a:r>
              <a:rPr dirty="0" sz="2000" spc="-35" b="1">
                <a:latin typeface="Arial"/>
                <a:cs typeface="Arial"/>
              </a:rPr>
              <a:t>Esgoto</a:t>
            </a:r>
            <a:r>
              <a:rPr dirty="0" sz="2000" spc="-30" b="1">
                <a:latin typeface="Arial"/>
                <a:cs typeface="Arial"/>
              </a:rPr>
              <a:t> </a:t>
            </a:r>
            <a:r>
              <a:rPr dirty="0" sz="2000" spc="70" b="1">
                <a:latin typeface="Arial"/>
                <a:cs typeface="Arial"/>
              </a:rPr>
              <a:t>da</a:t>
            </a:r>
            <a:r>
              <a:rPr dirty="0" sz="2000" spc="-30" b="1">
                <a:latin typeface="Arial"/>
                <a:cs typeface="Arial"/>
              </a:rPr>
              <a:t> </a:t>
            </a:r>
            <a:r>
              <a:rPr dirty="0" sz="2000" spc="30" b="1">
                <a:latin typeface="Arial"/>
                <a:cs typeface="Arial"/>
              </a:rPr>
              <a:t>População</a:t>
            </a:r>
            <a:r>
              <a:rPr dirty="0" sz="2000" spc="-65" b="1">
                <a:latin typeface="Arial"/>
                <a:cs typeface="Arial"/>
              </a:rPr>
              <a:t> </a:t>
            </a:r>
            <a:r>
              <a:rPr dirty="0" sz="2000" spc="90" b="1">
                <a:latin typeface="Arial"/>
                <a:cs typeface="Arial"/>
              </a:rPr>
              <a:t>Urbana</a:t>
            </a:r>
            <a:r>
              <a:rPr dirty="0" sz="2000" spc="-30" b="1">
                <a:latin typeface="Arial"/>
                <a:cs typeface="Arial"/>
              </a:rPr>
              <a:t> </a:t>
            </a:r>
            <a:r>
              <a:rPr dirty="0" sz="2000" spc="30" b="1">
                <a:latin typeface="Arial"/>
                <a:cs typeface="Arial"/>
              </a:rPr>
              <a:t>do</a:t>
            </a:r>
            <a:endParaRPr sz="2000">
              <a:latin typeface="Arial"/>
              <a:cs typeface="Arial"/>
            </a:endParaRPr>
          </a:p>
          <a:p>
            <a:pPr marL="24130">
              <a:lnSpc>
                <a:spcPct val="100000"/>
              </a:lnSpc>
            </a:pPr>
            <a:r>
              <a:rPr dirty="0" sz="2000" spc="55" b="1">
                <a:latin typeface="Arial"/>
                <a:cs typeface="Arial"/>
              </a:rPr>
              <a:t>Município)</a:t>
            </a:r>
            <a:r>
              <a:rPr dirty="0" sz="2000" spc="-65" b="1">
                <a:latin typeface="Arial"/>
                <a:cs typeface="Arial"/>
              </a:rPr>
              <a:t> </a:t>
            </a:r>
            <a:r>
              <a:rPr dirty="0" sz="2000" spc="55" b="1">
                <a:latin typeface="Arial"/>
                <a:cs typeface="Arial"/>
              </a:rPr>
              <a:t>foi</a:t>
            </a:r>
            <a:r>
              <a:rPr dirty="0" sz="2000" spc="-40" b="1">
                <a:latin typeface="Arial"/>
                <a:cs typeface="Arial"/>
              </a:rPr>
              <a:t> </a:t>
            </a:r>
            <a:r>
              <a:rPr dirty="0" sz="2000" spc="5" b="1">
                <a:latin typeface="Arial"/>
                <a:cs typeface="Arial"/>
              </a:rPr>
              <a:t>classificado</a:t>
            </a:r>
            <a:r>
              <a:rPr dirty="0" sz="2000" spc="-50" b="1">
                <a:latin typeface="Arial"/>
                <a:cs typeface="Arial"/>
              </a:rPr>
              <a:t> </a:t>
            </a:r>
            <a:r>
              <a:rPr dirty="0" sz="2000" spc="30" b="1">
                <a:latin typeface="Arial"/>
                <a:cs typeface="Arial"/>
              </a:rPr>
              <a:t>como</a:t>
            </a:r>
            <a:r>
              <a:rPr dirty="0" sz="2000" spc="-45" b="1">
                <a:latin typeface="Arial"/>
                <a:cs typeface="Arial"/>
              </a:rPr>
              <a:t> </a:t>
            </a:r>
            <a:r>
              <a:rPr dirty="0" sz="2000" spc="30" b="1">
                <a:latin typeface="Arial"/>
                <a:cs typeface="Arial"/>
              </a:rPr>
              <a:t>Regular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200">
              <a:latin typeface="Arial"/>
              <a:cs typeface="Arial"/>
            </a:endParaRPr>
          </a:p>
          <a:p>
            <a:pPr marL="24130" marR="307975">
              <a:lnSpc>
                <a:spcPct val="100000"/>
              </a:lnSpc>
              <a:spcBef>
                <a:spcPts val="5"/>
              </a:spcBef>
            </a:pPr>
            <a:r>
              <a:rPr dirty="0" sz="2000" spc="35" b="1">
                <a:latin typeface="Arial"/>
                <a:cs typeface="Arial"/>
              </a:rPr>
              <a:t>O </a:t>
            </a:r>
            <a:r>
              <a:rPr dirty="0" sz="2000" spc="90" b="1">
                <a:latin typeface="Arial"/>
                <a:cs typeface="Arial"/>
              </a:rPr>
              <a:t>enquadramento na </a:t>
            </a:r>
            <a:r>
              <a:rPr dirty="0" sz="2000" spc="-20" b="1">
                <a:latin typeface="Arial"/>
                <a:cs typeface="Arial"/>
              </a:rPr>
              <a:t>classe </a:t>
            </a:r>
            <a:r>
              <a:rPr dirty="0" sz="2000" spc="30" b="1">
                <a:latin typeface="Arial"/>
                <a:cs typeface="Arial"/>
              </a:rPr>
              <a:t>3 </a:t>
            </a:r>
            <a:r>
              <a:rPr dirty="0" sz="2000" spc="70" b="1">
                <a:latin typeface="Arial"/>
                <a:cs typeface="Arial"/>
              </a:rPr>
              <a:t>da </a:t>
            </a:r>
            <a:r>
              <a:rPr dirty="0" sz="2000" spc="90" b="1">
                <a:latin typeface="Arial"/>
                <a:cs typeface="Arial"/>
              </a:rPr>
              <a:t>maioria </a:t>
            </a:r>
            <a:r>
              <a:rPr dirty="0" sz="2000" spc="25" b="1">
                <a:latin typeface="Arial"/>
                <a:cs typeface="Arial"/>
              </a:rPr>
              <a:t>destas </a:t>
            </a:r>
            <a:r>
              <a:rPr dirty="0" sz="2000" spc="40" b="1">
                <a:latin typeface="Arial"/>
                <a:cs typeface="Arial"/>
              </a:rPr>
              <a:t>drenagens </a:t>
            </a:r>
            <a:r>
              <a:rPr dirty="0" sz="2000" spc="70" b="1">
                <a:latin typeface="Arial"/>
                <a:cs typeface="Arial"/>
              </a:rPr>
              <a:t>é </a:t>
            </a:r>
            <a:r>
              <a:rPr dirty="0" sz="2000" spc="85" b="1">
                <a:latin typeface="Arial"/>
                <a:cs typeface="Arial"/>
              </a:rPr>
              <a:t>bastante </a:t>
            </a:r>
            <a:r>
              <a:rPr dirty="0" sz="2000" spc="90" b="1">
                <a:latin typeface="Arial"/>
                <a:cs typeface="Arial"/>
              </a:rPr>
              <a:t> </a:t>
            </a:r>
            <a:r>
              <a:rPr dirty="0" sz="2000" spc="35" b="1">
                <a:latin typeface="Arial"/>
                <a:cs typeface="Arial"/>
              </a:rPr>
              <a:t>conservador,</a:t>
            </a:r>
            <a:r>
              <a:rPr dirty="0" sz="2000" spc="-5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pois</a:t>
            </a:r>
            <a:r>
              <a:rPr dirty="0" sz="2000" spc="-30" b="1">
                <a:latin typeface="Arial"/>
                <a:cs typeface="Arial"/>
              </a:rPr>
              <a:t> </a:t>
            </a:r>
            <a:r>
              <a:rPr dirty="0" sz="2000" spc="30" b="1">
                <a:latin typeface="Arial"/>
                <a:cs typeface="Arial"/>
              </a:rPr>
              <a:t>do</a:t>
            </a:r>
            <a:r>
              <a:rPr dirty="0" sz="2000" spc="-40" b="1">
                <a:latin typeface="Arial"/>
                <a:cs typeface="Arial"/>
              </a:rPr>
              <a:t> </a:t>
            </a:r>
            <a:r>
              <a:rPr dirty="0" sz="2000" spc="70" b="1">
                <a:latin typeface="Arial"/>
                <a:cs typeface="Arial"/>
              </a:rPr>
              <a:t>que</a:t>
            </a:r>
            <a:r>
              <a:rPr dirty="0" sz="2000" spc="-50" b="1">
                <a:latin typeface="Arial"/>
                <a:cs typeface="Arial"/>
              </a:rPr>
              <a:t> </a:t>
            </a:r>
            <a:r>
              <a:rPr dirty="0" sz="2000" spc="-25" b="1">
                <a:latin typeface="Arial"/>
                <a:cs typeface="Arial"/>
              </a:rPr>
              <a:t>se</a:t>
            </a:r>
            <a:r>
              <a:rPr dirty="0" sz="2000" spc="-30" b="1">
                <a:latin typeface="Arial"/>
                <a:cs typeface="Arial"/>
              </a:rPr>
              <a:t> </a:t>
            </a:r>
            <a:r>
              <a:rPr dirty="0" sz="2000" spc="30" b="1">
                <a:latin typeface="Arial"/>
                <a:cs typeface="Arial"/>
              </a:rPr>
              <a:t>observou</a:t>
            </a:r>
            <a:r>
              <a:rPr dirty="0" sz="2000" spc="-40" b="1">
                <a:latin typeface="Arial"/>
                <a:cs typeface="Arial"/>
              </a:rPr>
              <a:t> </a:t>
            </a:r>
            <a:r>
              <a:rPr dirty="0" sz="2000" spc="130" b="1">
                <a:latin typeface="Arial"/>
                <a:cs typeface="Arial"/>
              </a:rPr>
              <a:t>em</a:t>
            </a:r>
            <a:r>
              <a:rPr dirty="0" sz="2000" spc="-30" b="1">
                <a:latin typeface="Arial"/>
                <a:cs typeface="Arial"/>
              </a:rPr>
              <a:t> </a:t>
            </a:r>
            <a:r>
              <a:rPr dirty="0" sz="2000" spc="50" b="1">
                <a:latin typeface="Arial"/>
                <a:cs typeface="Arial"/>
              </a:rPr>
              <a:t>campo</a:t>
            </a:r>
            <a:r>
              <a:rPr dirty="0" sz="2000" spc="-55" b="1">
                <a:latin typeface="Arial"/>
                <a:cs typeface="Arial"/>
              </a:rPr>
              <a:t> </a:t>
            </a:r>
            <a:r>
              <a:rPr dirty="0" sz="2000" spc="95" b="1">
                <a:latin typeface="Arial"/>
                <a:cs typeface="Arial"/>
              </a:rPr>
              <a:t>a</a:t>
            </a:r>
            <a:r>
              <a:rPr dirty="0" sz="2000" spc="-30" b="1">
                <a:latin typeface="Arial"/>
                <a:cs typeface="Arial"/>
              </a:rPr>
              <a:t> </a:t>
            </a:r>
            <a:r>
              <a:rPr dirty="0" sz="2000" spc="90" b="1">
                <a:latin typeface="Arial"/>
                <a:cs typeface="Arial"/>
              </a:rPr>
              <a:t>maioria</a:t>
            </a:r>
            <a:r>
              <a:rPr dirty="0" sz="2000" spc="-35" b="1">
                <a:latin typeface="Arial"/>
                <a:cs typeface="Arial"/>
              </a:rPr>
              <a:t> </a:t>
            </a:r>
            <a:r>
              <a:rPr dirty="0" sz="2000" spc="30" b="1">
                <a:latin typeface="Arial"/>
                <a:cs typeface="Arial"/>
              </a:rPr>
              <a:t>delas</a:t>
            </a:r>
            <a:r>
              <a:rPr dirty="0" sz="2000" spc="-35" b="1">
                <a:latin typeface="Arial"/>
                <a:cs typeface="Arial"/>
              </a:rPr>
              <a:t> </a:t>
            </a:r>
            <a:r>
              <a:rPr dirty="0" sz="2000" spc="75" b="1">
                <a:latin typeface="Arial"/>
                <a:cs typeface="Arial"/>
              </a:rPr>
              <a:t>estaria</a:t>
            </a:r>
            <a:r>
              <a:rPr dirty="0" sz="2000" spc="-30" b="1">
                <a:latin typeface="Arial"/>
                <a:cs typeface="Arial"/>
              </a:rPr>
              <a:t> </a:t>
            </a:r>
            <a:r>
              <a:rPr dirty="0" sz="2000" spc="90" b="1">
                <a:latin typeface="Arial"/>
                <a:cs typeface="Arial"/>
              </a:rPr>
              <a:t>na </a:t>
            </a:r>
            <a:r>
              <a:rPr dirty="0" sz="2000" spc="-540" b="1">
                <a:latin typeface="Arial"/>
                <a:cs typeface="Arial"/>
              </a:rPr>
              <a:t> </a:t>
            </a:r>
            <a:r>
              <a:rPr dirty="0" sz="2000" spc="-35" b="1">
                <a:latin typeface="Arial"/>
                <a:cs typeface="Arial"/>
              </a:rPr>
              <a:t>Classe</a:t>
            </a:r>
            <a:r>
              <a:rPr dirty="0" sz="2000" spc="-25" b="1">
                <a:latin typeface="Arial"/>
                <a:cs typeface="Arial"/>
              </a:rPr>
              <a:t> </a:t>
            </a:r>
            <a:r>
              <a:rPr dirty="0" sz="2000" spc="20" b="1">
                <a:latin typeface="Arial"/>
                <a:cs typeface="Arial"/>
              </a:rPr>
              <a:t>4.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700">
              <a:latin typeface="Arial"/>
              <a:cs typeface="Arial"/>
            </a:endParaRPr>
          </a:p>
          <a:p>
            <a:pPr marL="56515" marR="156210">
              <a:lnSpc>
                <a:spcPct val="100000"/>
              </a:lnSpc>
              <a:spcBef>
                <a:spcPts val="1850"/>
              </a:spcBef>
            </a:pPr>
            <a:r>
              <a:rPr dirty="0" sz="2000" spc="35" b="1">
                <a:latin typeface="Arial"/>
                <a:cs typeface="Arial"/>
              </a:rPr>
              <a:t>O </a:t>
            </a:r>
            <a:r>
              <a:rPr dirty="0" sz="2000" spc="60" b="1">
                <a:latin typeface="Arial"/>
                <a:cs typeface="Arial"/>
              </a:rPr>
              <a:t>contexto </a:t>
            </a:r>
            <a:r>
              <a:rPr dirty="0" sz="2000" spc="15" b="1">
                <a:latin typeface="Arial"/>
                <a:cs typeface="Arial"/>
              </a:rPr>
              <a:t>hidrogeológico </a:t>
            </a:r>
            <a:r>
              <a:rPr dirty="0" sz="2000" spc="75" b="1">
                <a:latin typeface="Arial"/>
                <a:cs typeface="Arial"/>
              </a:rPr>
              <a:t>define </a:t>
            </a:r>
            <a:r>
              <a:rPr dirty="0" sz="2000" spc="30" b="1">
                <a:latin typeface="Arial"/>
                <a:cs typeface="Arial"/>
              </a:rPr>
              <a:t>duas </a:t>
            </a:r>
            <a:r>
              <a:rPr dirty="0" sz="2000" spc="45" b="1">
                <a:latin typeface="Arial"/>
                <a:cs typeface="Arial"/>
              </a:rPr>
              <a:t>unidades aquíferas: </a:t>
            </a:r>
            <a:r>
              <a:rPr dirty="0" sz="2000" spc="15" b="1">
                <a:latin typeface="Arial"/>
                <a:cs typeface="Arial"/>
              </a:rPr>
              <a:t>o </a:t>
            </a:r>
            <a:r>
              <a:rPr dirty="0" sz="2000" spc="35" b="1">
                <a:latin typeface="Arial"/>
                <a:cs typeface="Arial"/>
              </a:rPr>
              <a:t>Sistema </a:t>
            </a:r>
            <a:r>
              <a:rPr dirty="0" sz="2000" spc="40" b="1">
                <a:latin typeface="Arial"/>
                <a:cs typeface="Arial"/>
              </a:rPr>
              <a:t> </a:t>
            </a:r>
            <a:r>
              <a:rPr dirty="0" sz="2000" spc="50" b="1">
                <a:latin typeface="Arial"/>
                <a:cs typeface="Arial"/>
              </a:rPr>
              <a:t>Aquí</a:t>
            </a:r>
            <a:r>
              <a:rPr dirty="0" sz="2000" spc="35" b="1">
                <a:latin typeface="Arial"/>
                <a:cs typeface="Arial"/>
              </a:rPr>
              <a:t>f</a:t>
            </a:r>
            <a:r>
              <a:rPr dirty="0" sz="2000" spc="114" b="1">
                <a:latin typeface="Arial"/>
                <a:cs typeface="Arial"/>
              </a:rPr>
              <a:t>e</a:t>
            </a:r>
            <a:r>
              <a:rPr dirty="0" sz="2000" spc="50" b="1">
                <a:latin typeface="Arial"/>
                <a:cs typeface="Arial"/>
              </a:rPr>
              <a:t>r</a:t>
            </a:r>
            <a:r>
              <a:rPr dirty="0" sz="2000" spc="15" b="1">
                <a:latin typeface="Arial"/>
                <a:cs typeface="Arial"/>
              </a:rPr>
              <a:t>o</a:t>
            </a:r>
            <a:r>
              <a:rPr dirty="0" sz="2000" spc="-70" b="1">
                <a:latin typeface="Arial"/>
                <a:cs typeface="Arial"/>
              </a:rPr>
              <a:t> </a:t>
            </a:r>
            <a:r>
              <a:rPr dirty="0" sz="2000" spc="15" b="1">
                <a:latin typeface="Arial"/>
                <a:cs typeface="Arial"/>
              </a:rPr>
              <a:t>Cris</a:t>
            </a:r>
            <a:r>
              <a:rPr dirty="0" sz="2000" spc="5" b="1">
                <a:latin typeface="Arial"/>
                <a:cs typeface="Arial"/>
              </a:rPr>
              <a:t>t</a:t>
            </a:r>
            <a:r>
              <a:rPr dirty="0" sz="2000" spc="75" b="1">
                <a:latin typeface="Arial"/>
                <a:cs typeface="Arial"/>
              </a:rPr>
              <a:t>alin</a:t>
            </a:r>
            <a:r>
              <a:rPr dirty="0" sz="2000" spc="15" b="1">
                <a:latin typeface="Arial"/>
                <a:cs typeface="Arial"/>
              </a:rPr>
              <a:t>o</a:t>
            </a:r>
            <a:r>
              <a:rPr dirty="0" sz="2000" spc="-40" b="1">
                <a:latin typeface="Arial"/>
                <a:cs typeface="Arial"/>
              </a:rPr>
              <a:t> </a:t>
            </a:r>
            <a:r>
              <a:rPr dirty="0" sz="2000" spc="15" b="1">
                <a:latin typeface="Arial"/>
                <a:cs typeface="Arial"/>
              </a:rPr>
              <a:t>(</a:t>
            </a:r>
            <a:r>
              <a:rPr dirty="0" sz="2000" spc="-145" b="1">
                <a:latin typeface="Arial"/>
                <a:cs typeface="Arial"/>
              </a:rPr>
              <a:t>S</a:t>
            </a:r>
            <a:r>
              <a:rPr dirty="0" sz="2000" spc="-195" b="1">
                <a:latin typeface="Arial"/>
                <a:cs typeface="Arial"/>
              </a:rPr>
              <a:t>A</a:t>
            </a:r>
            <a:r>
              <a:rPr dirty="0" sz="2000" spc="-114" b="1">
                <a:latin typeface="Arial"/>
                <a:cs typeface="Arial"/>
              </a:rPr>
              <a:t>C</a:t>
            </a:r>
            <a:r>
              <a:rPr dirty="0" sz="2000" spc="-50" b="1">
                <a:latin typeface="Arial"/>
                <a:cs typeface="Arial"/>
              </a:rPr>
              <a:t>)</a:t>
            </a:r>
            <a:r>
              <a:rPr dirty="0" sz="2000" spc="-55" b="1">
                <a:latin typeface="Arial"/>
                <a:cs typeface="Arial"/>
              </a:rPr>
              <a:t> </a:t>
            </a:r>
            <a:r>
              <a:rPr dirty="0" sz="2000" spc="70" b="1">
                <a:latin typeface="Arial"/>
                <a:cs typeface="Arial"/>
              </a:rPr>
              <a:t>e</a:t>
            </a:r>
            <a:r>
              <a:rPr dirty="0" sz="2000" spc="-35" b="1">
                <a:latin typeface="Arial"/>
                <a:cs typeface="Arial"/>
              </a:rPr>
              <a:t> </a:t>
            </a:r>
            <a:r>
              <a:rPr dirty="0" sz="2000" spc="15" b="1">
                <a:latin typeface="Arial"/>
                <a:cs typeface="Arial"/>
              </a:rPr>
              <a:t>o</a:t>
            </a:r>
            <a:r>
              <a:rPr dirty="0" sz="2000" spc="-40" b="1">
                <a:latin typeface="Arial"/>
                <a:cs typeface="Arial"/>
              </a:rPr>
              <a:t> </a:t>
            </a:r>
            <a:r>
              <a:rPr dirty="0" sz="2000" spc="35" b="1">
                <a:latin typeface="Arial"/>
                <a:cs typeface="Arial"/>
              </a:rPr>
              <a:t>Sistema</a:t>
            </a:r>
            <a:r>
              <a:rPr dirty="0" sz="2000" spc="-35" b="1">
                <a:latin typeface="Arial"/>
                <a:cs typeface="Arial"/>
              </a:rPr>
              <a:t> </a:t>
            </a:r>
            <a:r>
              <a:rPr dirty="0" sz="2000" spc="50" b="1">
                <a:latin typeface="Arial"/>
                <a:cs typeface="Arial"/>
              </a:rPr>
              <a:t>Aquí</a:t>
            </a:r>
            <a:r>
              <a:rPr dirty="0" sz="2000" spc="35" b="1">
                <a:latin typeface="Arial"/>
                <a:cs typeface="Arial"/>
              </a:rPr>
              <a:t>f</a:t>
            </a:r>
            <a:r>
              <a:rPr dirty="0" sz="2000" spc="114" b="1">
                <a:latin typeface="Arial"/>
                <a:cs typeface="Arial"/>
              </a:rPr>
              <a:t>e</a:t>
            </a:r>
            <a:r>
              <a:rPr dirty="0" sz="2000" spc="50" b="1">
                <a:latin typeface="Arial"/>
                <a:cs typeface="Arial"/>
              </a:rPr>
              <a:t>r</a:t>
            </a:r>
            <a:r>
              <a:rPr dirty="0" sz="2000" spc="15" b="1">
                <a:latin typeface="Arial"/>
                <a:cs typeface="Arial"/>
              </a:rPr>
              <a:t>o</a:t>
            </a:r>
            <a:r>
              <a:rPr dirty="0" sz="2000" spc="-60" b="1">
                <a:latin typeface="Arial"/>
                <a:cs typeface="Arial"/>
              </a:rPr>
              <a:t> </a:t>
            </a:r>
            <a:r>
              <a:rPr dirty="0" sz="2000" spc="-40" b="1">
                <a:latin typeface="Arial"/>
                <a:cs typeface="Arial"/>
              </a:rPr>
              <a:t>Sed</a:t>
            </a:r>
            <a:r>
              <a:rPr dirty="0" sz="2000" spc="100" b="1">
                <a:latin typeface="Arial"/>
                <a:cs typeface="Arial"/>
              </a:rPr>
              <a:t>im</a:t>
            </a:r>
            <a:r>
              <a:rPr dirty="0" sz="2000" spc="100" b="1">
                <a:latin typeface="Arial"/>
                <a:cs typeface="Arial"/>
              </a:rPr>
              <a:t>e</a:t>
            </a:r>
            <a:r>
              <a:rPr dirty="0" sz="2000" spc="135" b="1">
                <a:latin typeface="Arial"/>
                <a:cs typeface="Arial"/>
              </a:rPr>
              <a:t>nta</a:t>
            </a:r>
            <a:r>
              <a:rPr dirty="0" sz="2000" spc="105" b="1">
                <a:latin typeface="Arial"/>
                <a:cs typeface="Arial"/>
              </a:rPr>
              <a:t>r</a:t>
            </a:r>
            <a:r>
              <a:rPr dirty="0" sz="2000" spc="-65" b="1">
                <a:latin typeface="Arial"/>
                <a:cs typeface="Arial"/>
              </a:rPr>
              <a:t> </a:t>
            </a:r>
            <a:r>
              <a:rPr dirty="0" sz="2000" spc="-130" b="1">
                <a:latin typeface="Arial"/>
                <a:cs typeface="Arial"/>
              </a:rPr>
              <a:t>(SAS</a:t>
            </a:r>
            <a:r>
              <a:rPr dirty="0" sz="2000" spc="-55" b="1">
                <a:latin typeface="Arial"/>
                <a:cs typeface="Arial"/>
              </a:rPr>
              <a:t> </a:t>
            </a:r>
            <a:r>
              <a:rPr dirty="0" sz="2000" spc="15" b="1">
                <a:latin typeface="Arial"/>
                <a:cs typeface="Arial"/>
              </a:rPr>
              <a:t>),</a:t>
            </a:r>
            <a:r>
              <a:rPr dirty="0" sz="2000" spc="-35" b="1">
                <a:latin typeface="Arial"/>
                <a:cs typeface="Arial"/>
              </a:rPr>
              <a:t> </a:t>
            </a:r>
            <a:r>
              <a:rPr dirty="0" sz="2000" spc="30" b="1">
                <a:latin typeface="Arial"/>
                <a:cs typeface="Arial"/>
              </a:rPr>
              <a:t>e</a:t>
            </a:r>
            <a:r>
              <a:rPr dirty="0" sz="2000" spc="35" b="1">
                <a:latin typeface="Arial"/>
                <a:cs typeface="Arial"/>
              </a:rPr>
              <a:t>x</a:t>
            </a:r>
            <a:r>
              <a:rPr dirty="0" sz="2000" spc="50" b="1">
                <a:latin typeface="Arial"/>
                <a:cs typeface="Arial"/>
              </a:rPr>
              <a:t>p</a:t>
            </a:r>
            <a:r>
              <a:rPr dirty="0" sz="2000" spc="95" b="1">
                <a:latin typeface="Arial"/>
                <a:cs typeface="Arial"/>
              </a:rPr>
              <a:t>lo</a:t>
            </a:r>
            <a:r>
              <a:rPr dirty="0" sz="2000" spc="60" b="1">
                <a:latin typeface="Arial"/>
                <a:cs typeface="Arial"/>
              </a:rPr>
              <a:t>t</a:t>
            </a:r>
            <a:r>
              <a:rPr dirty="0" sz="2000" spc="5" b="1">
                <a:latin typeface="Arial"/>
                <a:cs typeface="Arial"/>
              </a:rPr>
              <a:t>ados  </a:t>
            </a:r>
            <a:r>
              <a:rPr dirty="0" sz="2000" spc="55" b="1">
                <a:latin typeface="Arial"/>
                <a:cs typeface="Arial"/>
              </a:rPr>
              <a:t>de </a:t>
            </a:r>
            <a:r>
              <a:rPr dirty="0" sz="2000" spc="30" b="1">
                <a:latin typeface="Arial"/>
                <a:cs typeface="Arial"/>
              </a:rPr>
              <a:t>acordo </a:t>
            </a:r>
            <a:r>
              <a:rPr dirty="0" sz="2000" spc="35" b="1">
                <a:latin typeface="Arial"/>
                <a:cs typeface="Arial"/>
              </a:rPr>
              <a:t>com </a:t>
            </a:r>
            <a:r>
              <a:rPr dirty="0" sz="2000" spc="-15" b="1">
                <a:latin typeface="Arial"/>
                <a:cs typeface="Arial"/>
              </a:rPr>
              <a:t>suas </a:t>
            </a:r>
            <a:r>
              <a:rPr dirty="0" sz="2000" spc="40" b="1">
                <a:latin typeface="Arial"/>
                <a:cs typeface="Arial"/>
              </a:rPr>
              <a:t>características </a:t>
            </a:r>
            <a:r>
              <a:rPr dirty="0" sz="2000" spc="50" b="1">
                <a:latin typeface="Arial"/>
                <a:cs typeface="Arial"/>
              </a:rPr>
              <a:t>hidrodinâmicas </a:t>
            </a:r>
            <a:r>
              <a:rPr dirty="0" sz="2000" spc="105" b="1">
                <a:latin typeface="Arial"/>
                <a:cs typeface="Arial"/>
              </a:rPr>
              <a:t>notadamente </a:t>
            </a:r>
            <a:r>
              <a:rPr dirty="0" sz="2000" spc="85" b="1">
                <a:latin typeface="Arial"/>
                <a:cs typeface="Arial"/>
              </a:rPr>
              <a:t>para </a:t>
            </a:r>
            <a:r>
              <a:rPr dirty="0" sz="2000" spc="15" b="1">
                <a:latin typeface="Arial"/>
                <a:cs typeface="Arial"/>
              </a:rPr>
              <a:t>o </a:t>
            </a:r>
            <a:r>
              <a:rPr dirty="0" sz="2000" spc="20" b="1">
                <a:latin typeface="Arial"/>
                <a:cs typeface="Arial"/>
              </a:rPr>
              <a:t> </a:t>
            </a:r>
            <a:r>
              <a:rPr dirty="0" sz="2000" spc="70" b="1">
                <a:latin typeface="Arial"/>
                <a:cs typeface="Arial"/>
              </a:rPr>
              <a:t>abastecimento</a:t>
            </a:r>
            <a:r>
              <a:rPr dirty="0" sz="2000" spc="-60" b="1">
                <a:latin typeface="Arial"/>
                <a:cs typeface="Arial"/>
              </a:rPr>
              <a:t> </a:t>
            </a:r>
            <a:r>
              <a:rPr dirty="0" sz="2000" spc="60" b="1">
                <a:latin typeface="Arial"/>
                <a:cs typeface="Arial"/>
              </a:rPr>
              <a:t>privado</a:t>
            </a:r>
            <a:r>
              <a:rPr dirty="0" sz="2000" spc="-50" b="1">
                <a:latin typeface="Arial"/>
                <a:cs typeface="Arial"/>
              </a:rPr>
              <a:t> </a:t>
            </a:r>
            <a:r>
              <a:rPr dirty="0" sz="2000" spc="50" b="1">
                <a:latin typeface="Arial"/>
                <a:cs typeface="Arial"/>
              </a:rPr>
              <a:t>indústrias</a:t>
            </a:r>
            <a:r>
              <a:rPr dirty="0" sz="2000" spc="-50" b="1">
                <a:latin typeface="Arial"/>
                <a:cs typeface="Arial"/>
              </a:rPr>
              <a:t> </a:t>
            </a:r>
            <a:r>
              <a:rPr dirty="0" sz="2000" spc="70" b="1">
                <a:latin typeface="Arial"/>
                <a:cs typeface="Arial"/>
              </a:rPr>
              <a:t>e</a:t>
            </a:r>
            <a:r>
              <a:rPr dirty="0" sz="2000" spc="-30" b="1">
                <a:latin typeface="Arial"/>
                <a:cs typeface="Arial"/>
              </a:rPr>
              <a:t> </a:t>
            </a:r>
            <a:r>
              <a:rPr dirty="0" sz="2000" spc="-15" b="1">
                <a:latin typeface="Arial"/>
                <a:cs typeface="Arial"/>
              </a:rPr>
              <a:t>soluções</a:t>
            </a:r>
            <a:r>
              <a:rPr dirty="0" sz="2000" spc="-35" b="1">
                <a:latin typeface="Arial"/>
                <a:cs typeface="Arial"/>
              </a:rPr>
              <a:t> </a:t>
            </a:r>
            <a:r>
              <a:rPr dirty="0" sz="2000" spc="80" b="1">
                <a:latin typeface="Arial"/>
                <a:cs typeface="Arial"/>
              </a:rPr>
              <a:t>alternativas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150">
              <a:latin typeface="Arial"/>
              <a:cs typeface="Arial"/>
            </a:endParaRPr>
          </a:p>
          <a:p>
            <a:pPr marL="43180">
              <a:lnSpc>
                <a:spcPct val="100000"/>
              </a:lnSpc>
              <a:spcBef>
                <a:spcPts val="5"/>
              </a:spcBef>
            </a:pPr>
            <a:r>
              <a:rPr dirty="0" sz="2000" spc="30" b="1">
                <a:latin typeface="Arial"/>
                <a:cs typeface="Arial"/>
              </a:rPr>
              <a:t>28</a:t>
            </a:r>
            <a:r>
              <a:rPr dirty="0" sz="2000" spc="-45" b="1">
                <a:latin typeface="Arial"/>
                <a:cs typeface="Arial"/>
              </a:rPr>
              <a:t> </a:t>
            </a:r>
            <a:r>
              <a:rPr dirty="0" sz="2000" spc="35" b="1">
                <a:latin typeface="Arial"/>
                <a:cs typeface="Arial"/>
              </a:rPr>
              <a:t>pontos</a:t>
            </a:r>
            <a:r>
              <a:rPr dirty="0" sz="2000" spc="-30" b="1">
                <a:latin typeface="Arial"/>
                <a:cs typeface="Arial"/>
              </a:rPr>
              <a:t> </a:t>
            </a:r>
            <a:r>
              <a:rPr dirty="0" sz="2000" spc="55" b="1">
                <a:latin typeface="Arial"/>
                <a:cs typeface="Arial"/>
              </a:rPr>
              <a:t>de</a:t>
            </a:r>
            <a:r>
              <a:rPr dirty="0" sz="2000" spc="-35" b="1">
                <a:latin typeface="Arial"/>
                <a:cs typeface="Arial"/>
              </a:rPr>
              <a:t> </a:t>
            </a:r>
            <a:r>
              <a:rPr dirty="0" sz="2000" spc="100" b="1">
                <a:latin typeface="Arial"/>
                <a:cs typeface="Arial"/>
              </a:rPr>
              <a:t>monitoramento</a:t>
            </a:r>
            <a:r>
              <a:rPr dirty="0" sz="2000" spc="-60" b="1">
                <a:latin typeface="Arial"/>
                <a:cs typeface="Arial"/>
              </a:rPr>
              <a:t> </a:t>
            </a:r>
            <a:r>
              <a:rPr dirty="0" sz="2000" spc="55" b="1">
                <a:latin typeface="Arial"/>
                <a:cs typeface="Arial"/>
              </a:rPr>
              <a:t>de</a:t>
            </a:r>
            <a:r>
              <a:rPr dirty="0" sz="2000" spc="-45" b="1">
                <a:latin typeface="Arial"/>
                <a:cs typeface="Arial"/>
              </a:rPr>
              <a:t> </a:t>
            </a:r>
            <a:r>
              <a:rPr dirty="0" sz="2000" spc="5" b="1">
                <a:latin typeface="Arial"/>
                <a:cs typeface="Arial"/>
              </a:rPr>
              <a:t>H2Os</a:t>
            </a:r>
            <a:r>
              <a:rPr dirty="0" sz="2000" spc="-40" b="1">
                <a:latin typeface="Arial"/>
                <a:cs typeface="Arial"/>
              </a:rPr>
              <a:t> </a:t>
            </a:r>
            <a:r>
              <a:rPr dirty="0" sz="2000" spc="60" b="1">
                <a:latin typeface="Arial"/>
                <a:cs typeface="Arial"/>
              </a:rPr>
              <a:t>subterrâneas</a:t>
            </a:r>
            <a:r>
              <a:rPr dirty="0" sz="2000" spc="-50" b="1">
                <a:latin typeface="Arial"/>
                <a:cs typeface="Arial"/>
              </a:rPr>
              <a:t> </a:t>
            </a:r>
            <a:r>
              <a:rPr dirty="0" sz="2000" spc="-5" b="1">
                <a:latin typeface="Arial"/>
                <a:cs typeface="Arial"/>
              </a:rPr>
              <a:t>são</a:t>
            </a:r>
            <a:r>
              <a:rPr dirty="0" sz="2000" spc="-35" b="1">
                <a:latin typeface="Arial"/>
                <a:cs typeface="Arial"/>
              </a:rPr>
              <a:t> </a:t>
            </a:r>
            <a:r>
              <a:rPr dirty="0" sz="2000" spc="95" b="1">
                <a:latin typeface="Arial"/>
                <a:cs typeface="Arial"/>
              </a:rPr>
              <a:t>na</a:t>
            </a:r>
            <a:r>
              <a:rPr dirty="0" sz="2000" spc="-30" b="1">
                <a:latin typeface="Arial"/>
                <a:cs typeface="Arial"/>
              </a:rPr>
              <a:t> </a:t>
            </a:r>
            <a:r>
              <a:rPr dirty="0" sz="2000" spc="5" b="1">
                <a:latin typeface="Arial"/>
                <a:cs typeface="Arial"/>
              </a:rPr>
              <a:t>UGRHI-6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58300" y="0"/>
            <a:ext cx="1434083" cy="88849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18002" y="883107"/>
            <a:ext cx="5991860" cy="3917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50"/>
              <a:t>ÍNDI</a:t>
            </a:r>
            <a:r>
              <a:rPr dirty="0" spc="65"/>
              <a:t>C</a:t>
            </a:r>
            <a:r>
              <a:rPr dirty="0" spc="-260"/>
              <a:t>E</a:t>
            </a:r>
            <a:r>
              <a:rPr dirty="0" spc="-40"/>
              <a:t> </a:t>
            </a:r>
            <a:r>
              <a:rPr dirty="0" spc="-114"/>
              <a:t>D</a:t>
            </a:r>
            <a:r>
              <a:rPr dirty="0" spc="-105"/>
              <a:t>E</a:t>
            </a:r>
            <a:r>
              <a:rPr dirty="0" spc="-40"/>
              <a:t> </a:t>
            </a:r>
            <a:r>
              <a:rPr dirty="0" spc="65"/>
              <a:t>Q</a:t>
            </a:r>
            <a:r>
              <a:rPr dirty="0" spc="25"/>
              <a:t>U</a:t>
            </a:r>
            <a:r>
              <a:rPr dirty="0" spc="-5"/>
              <a:t>ALI</a:t>
            </a:r>
            <a:r>
              <a:rPr dirty="0" spc="-65"/>
              <a:t>D</a:t>
            </a:r>
            <a:r>
              <a:rPr dirty="0" spc="-100"/>
              <a:t>ADE</a:t>
            </a:r>
            <a:r>
              <a:rPr dirty="0" spc="-45"/>
              <a:t> </a:t>
            </a:r>
            <a:r>
              <a:rPr dirty="0" spc="-15"/>
              <a:t>D</a:t>
            </a:r>
            <a:r>
              <a:rPr dirty="0" spc="-180"/>
              <a:t>AS</a:t>
            </a:r>
            <a:r>
              <a:rPr dirty="0" spc="-45"/>
              <a:t> </a:t>
            </a:r>
            <a:r>
              <a:rPr dirty="0" spc="-140"/>
              <a:t>Á</a:t>
            </a:r>
            <a:r>
              <a:rPr dirty="0" spc="-30"/>
              <a:t>G</a:t>
            </a:r>
            <a:r>
              <a:rPr dirty="0" spc="-55"/>
              <a:t>U</a:t>
            </a:r>
            <a:r>
              <a:rPr dirty="0" spc="-180"/>
              <a:t>AS</a:t>
            </a:r>
            <a:r>
              <a:rPr dirty="0" spc="-50"/>
              <a:t> </a:t>
            </a:r>
            <a:r>
              <a:rPr dirty="0" spc="-30"/>
              <a:t>-</a:t>
            </a:r>
            <a:r>
              <a:rPr dirty="0" spc="-40"/>
              <a:t> </a:t>
            </a:r>
            <a:r>
              <a:rPr dirty="0" spc="40"/>
              <a:t>I</a:t>
            </a:r>
            <a:r>
              <a:rPr dirty="0" spc="65"/>
              <a:t>Q</a:t>
            </a:r>
            <a:r>
              <a:rPr dirty="0" spc="-80"/>
              <a:t>A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47416" y="1488948"/>
            <a:ext cx="5730239" cy="4581144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47465" y="740791"/>
            <a:ext cx="5178425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40"/>
              <a:t>ÁREA</a:t>
            </a:r>
            <a:r>
              <a:rPr dirty="0" spc="-45"/>
              <a:t> </a:t>
            </a:r>
            <a:r>
              <a:rPr dirty="0" spc="-120"/>
              <a:t>D</a:t>
            </a:r>
            <a:r>
              <a:rPr dirty="0" spc="-105"/>
              <a:t>E</a:t>
            </a:r>
            <a:r>
              <a:rPr dirty="0" spc="-45"/>
              <a:t> </a:t>
            </a:r>
            <a:r>
              <a:rPr dirty="0" spc="15"/>
              <a:t>INF</a:t>
            </a:r>
            <a:r>
              <a:rPr dirty="0"/>
              <a:t>L</a:t>
            </a:r>
            <a:r>
              <a:rPr dirty="0" spc="-20"/>
              <a:t>UÊNCIA</a:t>
            </a:r>
            <a:r>
              <a:rPr dirty="0" spc="-45"/>
              <a:t> </a:t>
            </a:r>
            <a:r>
              <a:rPr dirty="0" spc="-65"/>
              <a:t>DIRE</a:t>
            </a:r>
            <a:r>
              <a:rPr dirty="0" spc="-254"/>
              <a:t>T</a:t>
            </a:r>
            <a:r>
              <a:rPr dirty="0" spc="-80"/>
              <a:t>A</a:t>
            </a:r>
            <a:r>
              <a:rPr dirty="0" spc="-45"/>
              <a:t> </a:t>
            </a:r>
            <a:r>
              <a:rPr dirty="0" spc="20"/>
              <a:t>(AID)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392936" y="0"/>
            <a:ext cx="9299575" cy="6654165"/>
            <a:chOff x="1392936" y="0"/>
            <a:chExt cx="9299575" cy="665416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92936" y="1837944"/>
              <a:ext cx="8427719" cy="481584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258300" y="0"/>
              <a:ext cx="1434083" cy="888492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3543046" y="1287856"/>
            <a:ext cx="4598670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Calibri"/>
                <a:cs typeface="Calibri"/>
              </a:rPr>
              <a:t>AID</a:t>
            </a:r>
            <a:r>
              <a:rPr dirty="0" sz="1800" spc="-10" b="1">
                <a:latin typeface="Calibri"/>
                <a:cs typeface="Calibri"/>
              </a:rPr>
              <a:t> </a:t>
            </a:r>
            <a:r>
              <a:rPr dirty="0" sz="1800" spc="-5" b="1">
                <a:latin typeface="Calibri"/>
                <a:cs typeface="Calibri"/>
              </a:rPr>
              <a:t>MEIO</a:t>
            </a:r>
            <a:r>
              <a:rPr dirty="0" sz="1800" b="1">
                <a:latin typeface="Calibri"/>
                <a:cs typeface="Calibri"/>
              </a:rPr>
              <a:t> </a:t>
            </a:r>
            <a:r>
              <a:rPr dirty="0" sz="1800" spc="-5" b="1">
                <a:latin typeface="Calibri"/>
                <a:cs typeface="Calibri"/>
              </a:rPr>
              <a:t>FÍSICO</a:t>
            </a:r>
            <a:r>
              <a:rPr dirty="0" sz="1800" spc="-1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– </a:t>
            </a:r>
            <a:r>
              <a:rPr dirty="0" sz="1800" spc="-10" b="1">
                <a:latin typeface="Calibri"/>
                <a:cs typeface="Calibri"/>
              </a:rPr>
              <a:t>BACIA</a:t>
            </a:r>
            <a:r>
              <a:rPr dirty="0" sz="1800" b="1">
                <a:latin typeface="Calibri"/>
                <a:cs typeface="Calibri"/>
              </a:rPr>
              <a:t> </a:t>
            </a:r>
            <a:r>
              <a:rPr dirty="0" sz="1800" spc="-15" b="1">
                <a:latin typeface="Calibri"/>
                <a:cs typeface="Calibri"/>
              </a:rPr>
              <a:t>JUQUERI/CANTAREIRA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74394" y="6646570"/>
            <a:ext cx="5152390" cy="84899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latin typeface="Calibri"/>
                <a:cs typeface="Calibri"/>
              </a:rPr>
              <a:t>Mairiporã, Franco </a:t>
            </a:r>
            <a:r>
              <a:rPr dirty="0" sz="1800" spc="-5">
                <a:latin typeface="Calibri"/>
                <a:cs typeface="Calibri"/>
              </a:rPr>
              <a:t>da </a:t>
            </a:r>
            <a:r>
              <a:rPr dirty="0" sz="1800" spc="-15">
                <a:latin typeface="Calibri"/>
                <a:cs typeface="Calibri"/>
              </a:rPr>
              <a:t>Rocha, </a:t>
            </a:r>
            <a:r>
              <a:rPr dirty="0" sz="1800" spc="-10">
                <a:latin typeface="Calibri"/>
                <a:cs typeface="Calibri"/>
              </a:rPr>
              <a:t>Francisco </a:t>
            </a:r>
            <a:r>
              <a:rPr dirty="0" sz="1800" spc="-20">
                <a:latin typeface="Calibri"/>
                <a:cs typeface="Calibri"/>
              </a:rPr>
              <a:t>Morato, </a:t>
            </a:r>
            <a:r>
              <a:rPr dirty="0" sz="1800" spc="-10">
                <a:latin typeface="Calibri"/>
                <a:cs typeface="Calibri"/>
              </a:rPr>
              <a:t>Caieiras 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e </a:t>
            </a:r>
            <a:r>
              <a:rPr dirty="0" sz="1800" spc="-10">
                <a:latin typeface="Calibri"/>
                <a:cs typeface="Calibri"/>
              </a:rPr>
              <a:t>parte </a:t>
            </a:r>
            <a:r>
              <a:rPr dirty="0" sz="1800" spc="-5">
                <a:latin typeface="Calibri"/>
                <a:cs typeface="Calibri"/>
              </a:rPr>
              <a:t>dos </a:t>
            </a:r>
            <a:r>
              <a:rPr dirty="0" sz="1800" spc="-10">
                <a:latin typeface="Calibri"/>
                <a:cs typeface="Calibri"/>
              </a:rPr>
              <a:t>territórios </a:t>
            </a:r>
            <a:r>
              <a:rPr dirty="0" sz="1800" spc="-5">
                <a:latin typeface="Calibri"/>
                <a:cs typeface="Calibri"/>
              </a:rPr>
              <a:t>de </a:t>
            </a:r>
            <a:r>
              <a:rPr dirty="0" sz="1800" spc="-25">
                <a:latin typeface="Calibri"/>
                <a:cs typeface="Calibri"/>
              </a:rPr>
              <a:t>Cajamar, </a:t>
            </a:r>
            <a:r>
              <a:rPr dirty="0" sz="1800" spc="-10">
                <a:latin typeface="Calibri"/>
                <a:cs typeface="Calibri"/>
              </a:rPr>
              <a:t>Santana </a:t>
            </a:r>
            <a:r>
              <a:rPr dirty="0" sz="1800">
                <a:latin typeface="Calibri"/>
                <a:cs typeface="Calibri"/>
              </a:rPr>
              <a:t>de </a:t>
            </a:r>
            <a:r>
              <a:rPr dirty="0" sz="1800" spc="-10">
                <a:latin typeface="Calibri"/>
                <a:cs typeface="Calibri"/>
              </a:rPr>
              <a:t>Parnaíba </a:t>
            </a:r>
            <a:r>
              <a:rPr dirty="0" sz="1800" spc="-39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e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São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Paulo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58300" y="0"/>
            <a:ext cx="1434083" cy="88849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18994" y="915416"/>
            <a:ext cx="612775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>
                <a:latin typeface="Calibri"/>
                <a:cs typeface="Calibri"/>
              </a:rPr>
              <a:t>AID MEIO FÍSICO</a:t>
            </a:r>
            <a:r>
              <a:rPr dirty="0" spc="-1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–</a:t>
            </a:r>
            <a:r>
              <a:rPr dirty="0" spc="5">
                <a:latin typeface="Calibri"/>
                <a:cs typeface="Calibri"/>
              </a:rPr>
              <a:t> </a:t>
            </a:r>
            <a:r>
              <a:rPr dirty="0" spc="-15">
                <a:latin typeface="Calibri"/>
                <a:cs typeface="Calibri"/>
              </a:rPr>
              <a:t>BACIA</a:t>
            </a:r>
            <a:r>
              <a:rPr dirty="0" spc="-5">
                <a:latin typeface="Calibri"/>
                <a:cs typeface="Calibri"/>
              </a:rPr>
              <a:t> </a:t>
            </a:r>
            <a:r>
              <a:rPr dirty="0" spc="-15">
                <a:latin typeface="Calibri"/>
                <a:cs typeface="Calibri"/>
              </a:rPr>
              <a:t>JUQUERI/CANTAREIRA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38500" y="1406652"/>
            <a:ext cx="7182611" cy="5980176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78916" y="2200732"/>
            <a:ext cx="2287905" cy="417131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600" spc="-75" b="1">
                <a:latin typeface="Arial"/>
                <a:cs typeface="Arial"/>
              </a:rPr>
              <a:t>As</a:t>
            </a:r>
            <a:r>
              <a:rPr dirty="0" sz="1600" spc="-35" b="1">
                <a:latin typeface="Arial"/>
                <a:cs typeface="Arial"/>
              </a:rPr>
              <a:t> </a:t>
            </a:r>
            <a:r>
              <a:rPr dirty="0" sz="1600" spc="25" b="1">
                <a:latin typeface="Arial"/>
                <a:cs typeface="Arial"/>
              </a:rPr>
              <a:t>drenagens </a:t>
            </a:r>
            <a:r>
              <a:rPr dirty="0" sz="1600" spc="30" b="1">
                <a:latin typeface="Arial"/>
                <a:cs typeface="Arial"/>
              </a:rPr>
              <a:t> </a:t>
            </a:r>
            <a:r>
              <a:rPr dirty="0" sz="1600" spc="15" b="1">
                <a:latin typeface="Arial"/>
                <a:cs typeface="Arial"/>
              </a:rPr>
              <a:t>observadas</a:t>
            </a:r>
            <a:r>
              <a:rPr dirty="0" sz="1600" spc="-40" b="1">
                <a:latin typeface="Arial"/>
                <a:cs typeface="Arial"/>
              </a:rPr>
              <a:t> </a:t>
            </a:r>
            <a:r>
              <a:rPr dirty="0" sz="1600" spc="95" b="1">
                <a:latin typeface="Arial"/>
                <a:cs typeface="Arial"/>
              </a:rPr>
              <a:t>em</a:t>
            </a:r>
            <a:r>
              <a:rPr dirty="0" sz="1600" spc="-60" b="1">
                <a:latin typeface="Arial"/>
                <a:cs typeface="Arial"/>
              </a:rPr>
              <a:t> </a:t>
            </a:r>
            <a:r>
              <a:rPr dirty="0" sz="1600" spc="35" b="1">
                <a:latin typeface="Arial"/>
                <a:cs typeface="Arial"/>
              </a:rPr>
              <a:t>campo </a:t>
            </a:r>
            <a:r>
              <a:rPr dirty="0" sz="1600" spc="-430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são </a:t>
            </a:r>
            <a:r>
              <a:rPr dirty="0" sz="1600" spc="40" b="1">
                <a:latin typeface="Arial"/>
                <a:cs typeface="Arial"/>
              </a:rPr>
              <a:t>enquadradas </a:t>
            </a:r>
            <a:r>
              <a:rPr dirty="0" sz="1600" spc="95" b="1">
                <a:latin typeface="Arial"/>
                <a:cs typeface="Arial"/>
              </a:rPr>
              <a:t>em </a:t>
            </a:r>
            <a:r>
              <a:rPr dirty="0" sz="1600" spc="100" b="1">
                <a:latin typeface="Arial"/>
                <a:cs typeface="Arial"/>
              </a:rPr>
              <a:t> </a:t>
            </a:r>
            <a:r>
              <a:rPr dirty="0" sz="1600" spc="10" b="1">
                <a:latin typeface="Arial"/>
                <a:cs typeface="Arial"/>
              </a:rPr>
              <a:t>sua </a:t>
            </a:r>
            <a:r>
              <a:rPr dirty="0" sz="1600" spc="65" b="1">
                <a:latin typeface="Arial"/>
                <a:cs typeface="Arial"/>
              </a:rPr>
              <a:t>maioria </a:t>
            </a:r>
            <a:r>
              <a:rPr dirty="0" sz="1600" spc="70" b="1">
                <a:latin typeface="Arial"/>
                <a:cs typeface="Arial"/>
              </a:rPr>
              <a:t>na </a:t>
            </a:r>
            <a:r>
              <a:rPr dirty="0" sz="1600" spc="-20" b="1">
                <a:latin typeface="Arial"/>
                <a:cs typeface="Arial"/>
              </a:rPr>
              <a:t>classe </a:t>
            </a:r>
            <a:r>
              <a:rPr dirty="0" sz="1600" spc="-15" b="1">
                <a:latin typeface="Arial"/>
                <a:cs typeface="Arial"/>
              </a:rPr>
              <a:t> </a:t>
            </a:r>
            <a:r>
              <a:rPr dirty="0" sz="1600" spc="15" b="1">
                <a:latin typeface="Arial"/>
                <a:cs typeface="Arial"/>
              </a:rPr>
              <a:t>3, </a:t>
            </a:r>
            <a:r>
              <a:rPr dirty="0" sz="1600" spc="20" b="1">
                <a:latin typeface="Arial"/>
                <a:cs typeface="Arial"/>
              </a:rPr>
              <a:t>com </a:t>
            </a:r>
            <a:r>
              <a:rPr dirty="0" sz="1600" spc="-5" b="1">
                <a:latin typeface="Arial"/>
                <a:cs typeface="Arial"/>
              </a:rPr>
              <a:t>exceção </a:t>
            </a:r>
            <a:r>
              <a:rPr dirty="0" sz="1600" spc="40" b="1">
                <a:latin typeface="Arial"/>
                <a:cs typeface="Arial"/>
              </a:rPr>
              <a:t>de </a:t>
            </a:r>
            <a:r>
              <a:rPr dirty="0" sz="1600" spc="45" b="1">
                <a:latin typeface="Arial"/>
                <a:cs typeface="Arial"/>
              </a:rPr>
              <a:t> </a:t>
            </a:r>
            <a:r>
              <a:rPr dirty="0" sz="1600" spc="30" b="1">
                <a:latin typeface="Arial"/>
                <a:cs typeface="Arial"/>
              </a:rPr>
              <a:t>algumas próximas </a:t>
            </a:r>
            <a:r>
              <a:rPr dirty="0" sz="1600" spc="40" b="1">
                <a:latin typeface="Arial"/>
                <a:cs typeface="Arial"/>
              </a:rPr>
              <a:t>ao </a:t>
            </a:r>
            <a:r>
              <a:rPr dirty="0" sz="1600" spc="45" b="1">
                <a:latin typeface="Arial"/>
                <a:cs typeface="Arial"/>
              </a:rPr>
              <a:t> reservatório </a:t>
            </a:r>
            <a:r>
              <a:rPr dirty="0" sz="1600" spc="40" b="1">
                <a:latin typeface="Arial"/>
                <a:cs typeface="Arial"/>
              </a:rPr>
              <a:t>de </a:t>
            </a:r>
            <a:r>
              <a:rPr dirty="0" sz="1600" spc="25" b="1">
                <a:latin typeface="Arial"/>
                <a:cs typeface="Arial"/>
              </a:rPr>
              <a:t>Paiva </a:t>
            </a:r>
            <a:r>
              <a:rPr dirty="0" sz="1600" spc="30" b="1">
                <a:latin typeface="Arial"/>
                <a:cs typeface="Arial"/>
              </a:rPr>
              <a:t> </a:t>
            </a:r>
            <a:r>
              <a:rPr dirty="0" sz="1600" spc="5" b="1">
                <a:latin typeface="Arial"/>
                <a:cs typeface="Arial"/>
              </a:rPr>
              <a:t>Castro </a:t>
            </a:r>
            <a:r>
              <a:rPr dirty="0" sz="1600" spc="10" b="1">
                <a:latin typeface="Arial"/>
                <a:cs typeface="Arial"/>
              </a:rPr>
              <a:t>inseridos </a:t>
            </a:r>
            <a:r>
              <a:rPr dirty="0" sz="1600" spc="65" b="1">
                <a:latin typeface="Arial"/>
                <a:cs typeface="Arial"/>
              </a:rPr>
              <a:t>na </a:t>
            </a:r>
            <a:r>
              <a:rPr dirty="0" sz="1600" spc="70" b="1">
                <a:latin typeface="Arial"/>
                <a:cs typeface="Arial"/>
              </a:rPr>
              <a:t> </a:t>
            </a:r>
            <a:r>
              <a:rPr dirty="0" sz="1600" spc="-20" b="1">
                <a:latin typeface="Arial"/>
                <a:cs typeface="Arial"/>
              </a:rPr>
              <a:t>classe </a:t>
            </a:r>
            <a:r>
              <a:rPr dirty="0" sz="1600" spc="15" b="1">
                <a:latin typeface="Arial"/>
                <a:cs typeface="Arial"/>
              </a:rPr>
              <a:t>1. </a:t>
            </a:r>
            <a:r>
              <a:rPr dirty="0" sz="1600" spc="45" b="1">
                <a:latin typeface="Arial"/>
                <a:cs typeface="Arial"/>
              </a:rPr>
              <a:t>Mas </a:t>
            </a:r>
            <a:r>
              <a:rPr dirty="0" sz="1600" spc="10" b="1">
                <a:latin typeface="Arial"/>
                <a:cs typeface="Arial"/>
              </a:rPr>
              <a:t>o </a:t>
            </a:r>
            <a:r>
              <a:rPr dirty="0" sz="1600" spc="45" b="1">
                <a:latin typeface="Arial"/>
                <a:cs typeface="Arial"/>
              </a:rPr>
              <a:t>que </a:t>
            </a:r>
            <a:r>
              <a:rPr dirty="0" sz="1600" spc="-30" b="1">
                <a:latin typeface="Arial"/>
                <a:cs typeface="Arial"/>
              </a:rPr>
              <a:t>se </a:t>
            </a:r>
            <a:r>
              <a:rPr dirty="0" sz="1600" spc="-430" b="1">
                <a:latin typeface="Arial"/>
                <a:cs typeface="Arial"/>
              </a:rPr>
              <a:t> </a:t>
            </a:r>
            <a:r>
              <a:rPr dirty="0" sz="1600" spc="20" b="1">
                <a:latin typeface="Arial"/>
                <a:cs typeface="Arial"/>
              </a:rPr>
              <a:t>observou </a:t>
            </a:r>
            <a:r>
              <a:rPr dirty="0" sz="1600" spc="95" b="1">
                <a:latin typeface="Arial"/>
                <a:cs typeface="Arial"/>
              </a:rPr>
              <a:t>em </a:t>
            </a:r>
            <a:r>
              <a:rPr dirty="0" sz="1600" spc="30" b="1">
                <a:latin typeface="Arial"/>
                <a:cs typeface="Arial"/>
              </a:rPr>
              <a:t>campo, </a:t>
            </a:r>
            <a:r>
              <a:rPr dirty="0" sz="1600" spc="35" b="1">
                <a:latin typeface="Arial"/>
                <a:cs typeface="Arial"/>
              </a:rPr>
              <a:t> </a:t>
            </a:r>
            <a:r>
              <a:rPr dirty="0" sz="1600" spc="40" b="1">
                <a:latin typeface="Arial"/>
                <a:cs typeface="Arial"/>
              </a:rPr>
              <a:t>indicam </a:t>
            </a:r>
            <a:r>
              <a:rPr dirty="0" sz="1600" spc="45" b="1">
                <a:latin typeface="Arial"/>
                <a:cs typeface="Arial"/>
              </a:rPr>
              <a:t>qualidade </a:t>
            </a:r>
            <a:r>
              <a:rPr dirty="0" sz="1600" spc="50" b="1">
                <a:latin typeface="Arial"/>
                <a:cs typeface="Arial"/>
              </a:rPr>
              <a:t> </a:t>
            </a:r>
            <a:r>
              <a:rPr dirty="0" sz="1600" spc="80" b="1">
                <a:latin typeface="Arial"/>
                <a:cs typeface="Arial"/>
              </a:rPr>
              <a:t>muito </a:t>
            </a:r>
            <a:r>
              <a:rPr dirty="0" sz="1600" spc="45" b="1">
                <a:latin typeface="Arial"/>
                <a:cs typeface="Arial"/>
              </a:rPr>
              <a:t>pior </a:t>
            </a:r>
            <a:r>
              <a:rPr dirty="0" sz="1600" spc="95" b="1">
                <a:latin typeface="Arial"/>
                <a:cs typeface="Arial"/>
              </a:rPr>
              <a:t>em </a:t>
            </a:r>
            <a:r>
              <a:rPr dirty="0" sz="1600" spc="10" b="1">
                <a:latin typeface="Arial"/>
                <a:cs typeface="Arial"/>
              </a:rPr>
              <a:t>sua </a:t>
            </a:r>
            <a:r>
              <a:rPr dirty="0" sz="1600" spc="15" b="1">
                <a:latin typeface="Arial"/>
                <a:cs typeface="Arial"/>
              </a:rPr>
              <a:t> </a:t>
            </a:r>
            <a:r>
              <a:rPr dirty="0" sz="1600" spc="30" b="1">
                <a:latin typeface="Arial"/>
                <a:cs typeface="Arial"/>
              </a:rPr>
              <a:t>grande </a:t>
            </a:r>
            <a:r>
              <a:rPr dirty="0" sz="1600" spc="60" b="1">
                <a:latin typeface="Arial"/>
                <a:cs typeface="Arial"/>
              </a:rPr>
              <a:t>maioria, </a:t>
            </a:r>
            <a:r>
              <a:rPr dirty="0" sz="1600" spc="65" b="1">
                <a:latin typeface="Arial"/>
                <a:cs typeface="Arial"/>
              </a:rPr>
              <a:t> </a:t>
            </a:r>
            <a:r>
              <a:rPr dirty="0" sz="1600" spc="50" b="1">
                <a:latin typeface="Arial"/>
                <a:cs typeface="Arial"/>
              </a:rPr>
              <a:t>decorrente  </a:t>
            </a:r>
            <a:r>
              <a:rPr dirty="0" sz="1600" spc="20" b="1">
                <a:latin typeface="Arial"/>
                <a:cs typeface="Arial"/>
              </a:rPr>
              <a:t>do </a:t>
            </a:r>
            <a:r>
              <a:rPr dirty="0" sz="1600" spc="25" b="1">
                <a:latin typeface="Arial"/>
                <a:cs typeface="Arial"/>
              </a:rPr>
              <a:t> </a:t>
            </a:r>
            <a:r>
              <a:rPr dirty="0" sz="1600" spc="15" b="1">
                <a:latin typeface="Arial"/>
                <a:cs typeface="Arial"/>
              </a:rPr>
              <a:t>despejo </a:t>
            </a:r>
            <a:r>
              <a:rPr dirty="0" sz="1600" spc="40" b="1">
                <a:latin typeface="Arial"/>
                <a:cs typeface="Arial"/>
              </a:rPr>
              <a:t>de </a:t>
            </a:r>
            <a:r>
              <a:rPr dirty="0" sz="1600" spc="10" b="1">
                <a:latin typeface="Arial"/>
                <a:cs typeface="Arial"/>
              </a:rPr>
              <a:t>esgoto </a:t>
            </a:r>
            <a:r>
              <a:rPr dirty="0" sz="1600" spc="15" b="1">
                <a:latin typeface="Arial"/>
                <a:cs typeface="Arial"/>
              </a:rPr>
              <a:t> </a:t>
            </a:r>
            <a:r>
              <a:rPr dirty="0" sz="1600" spc="30" b="1">
                <a:latin typeface="Arial"/>
                <a:cs typeface="Arial"/>
              </a:rPr>
              <a:t>doméstico  </a:t>
            </a:r>
            <a:r>
              <a:rPr dirty="0" sz="1600" spc="50" b="1">
                <a:latin typeface="Arial"/>
                <a:cs typeface="Arial"/>
              </a:rPr>
              <a:t>e </a:t>
            </a:r>
            <a:r>
              <a:rPr dirty="0" sz="1600" spc="55" b="1">
                <a:latin typeface="Arial"/>
                <a:cs typeface="Arial"/>
              </a:rPr>
              <a:t> </a:t>
            </a:r>
            <a:r>
              <a:rPr dirty="0" sz="1600" spc="45" b="1">
                <a:latin typeface="Arial"/>
                <a:cs typeface="Arial"/>
              </a:rPr>
              <a:t>industrial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58300" y="0"/>
            <a:ext cx="1434083" cy="88849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410845">
              <a:lnSpc>
                <a:spcPct val="100000"/>
              </a:lnSpc>
              <a:spcBef>
                <a:spcPts val="100"/>
              </a:spcBef>
            </a:pPr>
            <a:r>
              <a:rPr dirty="0" spc="-140"/>
              <a:t>ÁREA</a:t>
            </a:r>
            <a:r>
              <a:rPr dirty="0" spc="-45"/>
              <a:t> </a:t>
            </a:r>
            <a:r>
              <a:rPr dirty="0" spc="-120"/>
              <a:t>D</a:t>
            </a:r>
            <a:r>
              <a:rPr dirty="0" spc="-105"/>
              <a:t>E</a:t>
            </a:r>
            <a:r>
              <a:rPr dirty="0" spc="-45"/>
              <a:t> </a:t>
            </a:r>
            <a:r>
              <a:rPr dirty="0" spc="15"/>
              <a:t>INF</a:t>
            </a:r>
            <a:r>
              <a:rPr dirty="0"/>
              <a:t>L</a:t>
            </a:r>
            <a:r>
              <a:rPr dirty="0" spc="-20"/>
              <a:t>UÊNCIA</a:t>
            </a:r>
            <a:r>
              <a:rPr dirty="0" spc="-45"/>
              <a:t> </a:t>
            </a:r>
            <a:r>
              <a:rPr dirty="0" spc="-65"/>
              <a:t>DIRE</a:t>
            </a:r>
            <a:r>
              <a:rPr dirty="0" spc="-254"/>
              <a:t>T</a:t>
            </a:r>
            <a:r>
              <a:rPr dirty="0" spc="-80"/>
              <a:t>A</a:t>
            </a:r>
            <a:r>
              <a:rPr dirty="0" spc="-45"/>
              <a:t> </a:t>
            </a:r>
            <a:r>
              <a:rPr dirty="0" spc="20"/>
              <a:t>(AID)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7472" y="1943100"/>
            <a:ext cx="9930383" cy="4543044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58300" y="0"/>
            <a:ext cx="1434083" cy="88849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410845">
              <a:lnSpc>
                <a:spcPct val="100000"/>
              </a:lnSpc>
              <a:spcBef>
                <a:spcPts val="100"/>
              </a:spcBef>
            </a:pPr>
            <a:r>
              <a:rPr dirty="0" spc="-140"/>
              <a:t>ÁREA</a:t>
            </a:r>
            <a:r>
              <a:rPr dirty="0" spc="-45"/>
              <a:t> </a:t>
            </a:r>
            <a:r>
              <a:rPr dirty="0" spc="-120"/>
              <a:t>D</a:t>
            </a:r>
            <a:r>
              <a:rPr dirty="0" spc="-105"/>
              <a:t>E</a:t>
            </a:r>
            <a:r>
              <a:rPr dirty="0" spc="-45"/>
              <a:t> </a:t>
            </a:r>
            <a:r>
              <a:rPr dirty="0" spc="15"/>
              <a:t>INF</a:t>
            </a:r>
            <a:r>
              <a:rPr dirty="0"/>
              <a:t>L</a:t>
            </a:r>
            <a:r>
              <a:rPr dirty="0" spc="-20"/>
              <a:t>UÊNCIA</a:t>
            </a:r>
            <a:r>
              <a:rPr dirty="0" spc="-45"/>
              <a:t> </a:t>
            </a:r>
            <a:r>
              <a:rPr dirty="0" spc="-65"/>
              <a:t>DIRE</a:t>
            </a:r>
            <a:r>
              <a:rPr dirty="0" spc="-254"/>
              <a:t>T</a:t>
            </a:r>
            <a:r>
              <a:rPr dirty="0" spc="-80"/>
              <a:t>A</a:t>
            </a:r>
            <a:r>
              <a:rPr dirty="0" spc="-45"/>
              <a:t> </a:t>
            </a:r>
            <a:r>
              <a:rPr dirty="0" spc="20"/>
              <a:t>(AID)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885444" y="1574292"/>
            <a:ext cx="8601710" cy="5915025"/>
            <a:chOff x="885444" y="1574292"/>
            <a:chExt cx="8601710" cy="591502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85444" y="1574292"/>
              <a:ext cx="3895344" cy="312572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84747" y="1577340"/>
              <a:ext cx="3502152" cy="308914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389376" y="4774690"/>
              <a:ext cx="3127248" cy="271424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58300" y="0"/>
            <a:ext cx="1434083" cy="88849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410845">
              <a:lnSpc>
                <a:spcPct val="100000"/>
              </a:lnSpc>
              <a:spcBef>
                <a:spcPts val="100"/>
              </a:spcBef>
            </a:pPr>
            <a:r>
              <a:rPr dirty="0" spc="-140"/>
              <a:t>ÁREA</a:t>
            </a:r>
            <a:r>
              <a:rPr dirty="0" spc="-45"/>
              <a:t> </a:t>
            </a:r>
            <a:r>
              <a:rPr dirty="0" spc="-120"/>
              <a:t>D</a:t>
            </a:r>
            <a:r>
              <a:rPr dirty="0" spc="-105"/>
              <a:t>E</a:t>
            </a:r>
            <a:r>
              <a:rPr dirty="0" spc="-45"/>
              <a:t> </a:t>
            </a:r>
            <a:r>
              <a:rPr dirty="0" spc="15"/>
              <a:t>INF</a:t>
            </a:r>
            <a:r>
              <a:rPr dirty="0"/>
              <a:t>L</a:t>
            </a:r>
            <a:r>
              <a:rPr dirty="0" spc="-20"/>
              <a:t>UÊNCIA</a:t>
            </a:r>
            <a:r>
              <a:rPr dirty="0" spc="-45"/>
              <a:t> </a:t>
            </a:r>
            <a:r>
              <a:rPr dirty="0" spc="-65"/>
              <a:t>DIRE</a:t>
            </a:r>
            <a:r>
              <a:rPr dirty="0" spc="-254"/>
              <a:t>T</a:t>
            </a:r>
            <a:r>
              <a:rPr dirty="0" spc="-80"/>
              <a:t>A</a:t>
            </a:r>
            <a:r>
              <a:rPr dirty="0" spc="-45"/>
              <a:t> </a:t>
            </a:r>
            <a:r>
              <a:rPr dirty="0" spc="20"/>
              <a:t>(AID)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790955" y="2107692"/>
            <a:ext cx="9229725" cy="3979545"/>
            <a:chOff x="790955" y="2107692"/>
            <a:chExt cx="9229725" cy="397954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0955" y="2107692"/>
              <a:ext cx="4378452" cy="397916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72100" y="2107692"/>
              <a:ext cx="4648200" cy="397916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27730" y="1057783"/>
            <a:ext cx="5362575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40"/>
              <a:t>ÁREA</a:t>
            </a:r>
            <a:r>
              <a:rPr dirty="0" spc="-45"/>
              <a:t> </a:t>
            </a:r>
            <a:r>
              <a:rPr dirty="0" spc="-65"/>
              <a:t>DIRE</a:t>
            </a:r>
            <a:r>
              <a:rPr dirty="0" spc="-250"/>
              <a:t>T</a:t>
            </a:r>
            <a:r>
              <a:rPr dirty="0" spc="35"/>
              <a:t>AME</a:t>
            </a:r>
            <a:r>
              <a:rPr dirty="0" spc="40"/>
              <a:t>N</a:t>
            </a:r>
            <a:r>
              <a:rPr dirty="0" spc="-165"/>
              <a:t>T</a:t>
            </a:r>
            <a:r>
              <a:rPr dirty="0" spc="-175"/>
              <a:t>E</a:t>
            </a:r>
            <a:r>
              <a:rPr dirty="0" spc="-45"/>
              <a:t> </a:t>
            </a:r>
            <a:r>
              <a:rPr dirty="0" spc="-165"/>
              <a:t>AFE</a:t>
            </a:r>
            <a:r>
              <a:rPr dirty="0" spc="-245"/>
              <a:t>T</a:t>
            </a:r>
            <a:r>
              <a:rPr dirty="0" spc="-20"/>
              <a:t>A</a:t>
            </a:r>
            <a:r>
              <a:rPr dirty="0" spc="-70"/>
              <a:t>D</a:t>
            </a:r>
            <a:r>
              <a:rPr dirty="0" spc="-80"/>
              <a:t>A</a:t>
            </a:r>
            <a:r>
              <a:rPr dirty="0" spc="-70"/>
              <a:t> </a:t>
            </a:r>
            <a:r>
              <a:rPr dirty="0" spc="-10"/>
              <a:t>(A</a:t>
            </a:r>
            <a:r>
              <a:rPr dirty="0" spc="-60"/>
              <a:t>D</a:t>
            </a:r>
            <a:r>
              <a:rPr dirty="0" spc="-35"/>
              <a:t>A)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315211" y="0"/>
            <a:ext cx="9377680" cy="6731634"/>
            <a:chOff x="1315211" y="0"/>
            <a:chExt cx="9377680" cy="6731634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15211" y="1821180"/>
              <a:ext cx="8061959" cy="491032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258300" y="0"/>
              <a:ext cx="1434083" cy="88849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81680" y="868426"/>
            <a:ext cx="6142355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30"/>
              <a:t>DIAGNÓSTICO</a:t>
            </a:r>
            <a:r>
              <a:rPr dirty="0" spc="-35"/>
              <a:t> AMBIENTAL</a:t>
            </a:r>
            <a:r>
              <a:rPr dirty="0" spc="-45"/>
              <a:t> </a:t>
            </a:r>
            <a:r>
              <a:rPr dirty="0" spc="-135"/>
              <a:t>–</a:t>
            </a:r>
            <a:r>
              <a:rPr dirty="0" spc="-40"/>
              <a:t> </a:t>
            </a:r>
            <a:r>
              <a:rPr dirty="0" spc="40"/>
              <a:t>MEIO</a:t>
            </a:r>
            <a:r>
              <a:rPr dirty="0" spc="-30"/>
              <a:t> </a:t>
            </a:r>
            <a:r>
              <a:rPr dirty="0" spc="-70"/>
              <a:t>FÍSICO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795142" y="1333246"/>
            <a:ext cx="611378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latin typeface="Calibri"/>
                <a:cs typeface="Calibri"/>
              </a:rPr>
              <a:t>LAUDO</a:t>
            </a:r>
            <a:r>
              <a:rPr dirty="0" sz="1800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HIDROGEOLÓGICO</a:t>
            </a:r>
            <a:r>
              <a:rPr dirty="0" sz="1800" spc="-3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- 16</a:t>
            </a:r>
            <a:r>
              <a:rPr dirty="0" sz="1800" spc="5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PIEZÔMETROS</a:t>
            </a:r>
            <a:r>
              <a:rPr dirty="0" sz="1800" spc="-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(PT IGC</a:t>
            </a:r>
            <a:r>
              <a:rPr dirty="0" sz="1800" spc="-10" b="1">
                <a:latin typeface="Calibri"/>
                <a:cs typeface="Calibri"/>
              </a:rPr>
              <a:t> </a:t>
            </a:r>
            <a:r>
              <a:rPr dirty="0" sz="1800" spc="-5" b="1">
                <a:latin typeface="Calibri"/>
                <a:cs typeface="Calibri"/>
              </a:rPr>
              <a:t>017/2018)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911352" y="0"/>
            <a:ext cx="9781540" cy="7434580"/>
            <a:chOff x="911352" y="0"/>
            <a:chExt cx="9781540" cy="743458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58299" y="0"/>
              <a:ext cx="1434083" cy="88849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11352" y="1848612"/>
              <a:ext cx="9063228" cy="558545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50007" y="815721"/>
            <a:ext cx="6142355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30"/>
              <a:t>DIAGNÓSTICO</a:t>
            </a:r>
            <a:r>
              <a:rPr dirty="0" spc="-35"/>
              <a:t> AMBIENTAL</a:t>
            </a:r>
            <a:r>
              <a:rPr dirty="0" spc="-45"/>
              <a:t> </a:t>
            </a:r>
            <a:r>
              <a:rPr dirty="0" spc="-135"/>
              <a:t>–</a:t>
            </a:r>
            <a:r>
              <a:rPr dirty="0" spc="-40"/>
              <a:t> </a:t>
            </a:r>
            <a:r>
              <a:rPr dirty="0" spc="40"/>
              <a:t>MEIO</a:t>
            </a:r>
            <a:r>
              <a:rPr dirty="0" spc="-30"/>
              <a:t> </a:t>
            </a:r>
            <a:r>
              <a:rPr dirty="0" spc="-70"/>
              <a:t>FÍSICO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810511" y="0"/>
            <a:ext cx="8882380" cy="7559040"/>
            <a:chOff x="1810511" y="0"/>
            <a:chExt cx="8882380" cy="755904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58300" y="0"/>
              <a:ext cx="1434083" cy="88849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10511" y="1261869"/>
              <a:ext cx="7772400" cy="629716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89426" y="740791"/>
            <a:ext cx="4295775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45"/>
              <a:t>O</a:t>
            </a:r>
            <a:r>
              <a:rPr dirty="0" spc="-50"/>
              <a:t>B</a:t>
            </a:r>
            <a:r>
              <a:rPr dirty="0" spc="-300"/>
              <a:t>JE</a:t>
            </a:r>
            <a:r>
              <a:rPr dirty="0" spc="-345"/>
              <a:t>T</a:t>
            </a:r>
            <a:r>
              <a:rPr dirty="0" spc="40"/>
              <a:t>O</a:t>
            </a:r>
            <a:r>
              <a:rPr dirty="0" spc="-25"/>
              <a:t> </a:t>
            </a:r>
            <a:r>
              <a:rPr dirty="0" spc="35"/>
              <a:t>D</a:t>
            </a:r>
            <a:r>
              <a:rPr dirty="0" spc="45"/>
              <a:t>O</a:t>
            </a:r>
            <a:r>
              <a:rPr dirty="0" spc="-45"/>
              <a:t> </a:t>
            </a:r>
            <a:r>
              <a:rPr dirty="0" spc="-55"/>
              <a:t>LI</a:t>
            </a:r>
            <a:r>
              <a:rPr dirty="0" spc="-95"/>
              <a:t>C</a:t>
            </a:r>
            <a:r>
              <a:rPr dirty="0" spc="-10"/>
              <a:t>ENCIAMEN</a:t>
            </a:r>
            <a:r>
              <a:rPr dirty="0" spc="-45"/>
              <a:t>T</a:t>
            </a:r>
            <a:r>
              <a:rPr dirty="0" spc="40"/>
              <a:t>O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44167" y="1429512"/>
            <a:ext cx="9346692" cy="586587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508504" y="1969008"/>
            <a:ext cx="2185670" cy="307975"/>
          </a:xfrm>
          <a:prstGeom prst="rect">
            <a:avLst/>
          </a:prstGeom>
          <a:solidFill>
            <a:srgbClr val="767070"/>
          </a:solidFill>
        </p:spPr>
        <p:txBody>
          <a:bodyPr wrap="square" lIns="0" tIns="4000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315"/>
              </a:spcBef>
            </a:pP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NESP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563617" y="1618488"/>
            <a:ext cx="6025515" cy="1804670"/>
            <a:chOff x="4563617" y="1618488"/>
            <a:chExt cx="6025515" cy="1804670"/>
          </a:xfrm>
        </p:grpSpPr>
        <p:sp>
          <p:nvSpPr>
            <p:cNvPr id="6" name="object 6"/>
            <p:cNvSpPr/>
            <p:nvPr/>
          </p:nvSpPr>
          <p:spPr>
            <a:xfrm>
              <a:off x="4563617" y="2345436"/>
              <a:ext cx="1936750" cy="1077595"/>
            </a:xfrm>
            <a:custGeom>
              <a:avLst/>
              <a:gdLst/>
              <a:ahLst/>
              <a:cxnLst/>
              <a:rect l="l" t="t" r="r" b="b"/>
              <a:pathLst>
                <a:path w="1936750" h="1077595">
                  <a:moveTo>
                    <a:pt x="1884780" y="1056867"/>
                  </a:moveTo>
                  <a:lnTo>
                    <a:pt x="1826641" y="1058290"/>
                  </a:lnTo>
                  <a:lnTo>
                    <a:pt x="1822450" y="1062608"/>
                  </a:lnTo>
                  <a:lnTo>
                    <a:pt x="1822704" y="1073150"/>
                  </a:lnTo>
                  <a:lnTo>
                    <a:pt x="1827022" y="1077340"/>
                  </a:lnTo>
                  <a:lnTo>
                    <a:pt x="1936750" y="1074674"/>
                  </a:lnTo>
                  <a:lnTo>
                    <a:pt x="1936295" y="1073912"/>
                  </a:lnTo>
                  <a:lnTo>
                    <a:pt x="1915668" y="1073912"/>
                  </a:lnTo>
                  <a:lnTo>
                    <a:pt x="1884780" y="1056867"/>
                  </a:lnTo>
                  <a:close/>
                </a:path>
                <a:path w="1936750" h="1077595">
                  <a:moveTo>
                    <a:pt x="1903716" y="1056403"/>
                  </a:moveTo>
                  <a:lnTo>
                    <a:pt x="1884780" y="1056867"/>
                  </a:lnTo>
                  <a:lnTo>
                    <a:pt x="1915668" y="1073912"/>
                  </a:lnTo>
                  <a:lnTo>
                    <a:pt x="1917552" y="1070482"/>
                  </a:lnTo>
                  <a:lnTo>
                    <a:pt x="1912112" y="1070482"/>
                  </a:lnTo>
                  <a:lnTo>
                    <a:pt x="1903716" y="1056403"/>
                  </a:lnTo>
                  <a:close/>
                </a:path>
                <a:path w="1936750" h="1077595">
                  <a:moveTo>
                    <a:pt x="1874647" y="978915"/>
                  </a:moveTo>
                  <a:lnTo>
                    <a:pt x="1870075" y="981582"/>
                  </a:lnTo>
                  <a:lnTo>
                    <a:pt x="1865630" y="984376"/>
                  </a:lnTo>
                  <a:lnTo>
                    <a:pt x="1864106" y="990218"/>
                  </a:lnTo>
                  <a:lnTo>
                    <a:pt x="1866900" y="994663"/>
                  </a:lnTo>
                  <a:lnTo>
                    <a:pt x="1894142" y="1040347"/>
                  </a:lnTo>
                  <a:lnTo>
                    <a:pt x="1924812" y="1057275"/>
                  </a:lnTo>
                  <a:lnTo>
                    <a:pt x="1915668" y="1073912"/>
                  </a:lnTo>
                  <a:lnTo>
                    <a:pt x="1936295" y="1073912"/>
                  </a:lnTo>
                  <a:lnTo>
                    <a:pt x="1880489" y="980439"/>
                  </a:lnTo>
                  <a:lnTo>
                    <a:pt x="1874647" y="978915"/>
                  </a:lnTo>
                  <a:close/>
                </a:path>
                <a:path w="1936750" h="1077595">
                  <a:moveTo>
                    <a:pt x="1919986" y="1056004"/>
                  </a:moveTo>
                  <a:lnTo>
                    <a:pt x="1903716" y="1056403"/>
                  </a:lnTo>
                  <a:lnTo>
                    <a:pt x="1912112" y="1070482"/>
                  </a:lnTo>
                  <a:lnTo>
                    <a:pt x="1919986" y="1056004"/>
                  </a:lnTo>
                  <a:close/>
                </a:path>
                <a:path w="1936750" h="1077595">
                  <a:moveTo>
                    <a:pt x="1922510" y="1056004"/>
                  </a:moveTo>
                  <a:lnTo>
                    <a:pt x="1919986" y="1056004"/>
                  </a:lnTo>
                  <a:lnTo>
                    <a:pt x="1912112" y="1070482"/>
                  </a:lnTo>
                  <a:lnTo>
                    <a:pt x="1917552" y="1070482"/>
                  </a:lnTo>
                  <a:lnTo>
                    <a:pt x="1924812" y="1057275"/>
                  </a:lnTo>
                  <a:lnTo>
                    <a:pt x="1922510" y="1056004"/>
                  </a:lnTo>
                  <a:close/>
                </a:path>
                <a:path w="1936750" h="1077595">
                  <a:moveTo>
                    <a:pt x="9144" y="0"/>
                  </a:moveTo>
                  <a:lnTo>
                    <a:pt x="0" y="16763"/>
                  </a:lnTo>
                  <a:lnTo>
                    <a:pt x="1884780" y="1056867"/>
                  </a:lnTo>
                  <a:lnTo>
                    <a:pt x="1903716" y="1056403"/>
                  </a:lnTo>
                  <a:lnTo>
                    <a:pt x="1894142" y="1040347"/>
                  </a:lnTo>
                  <a:lnTo>
                    <a:pt x="9144" y="0"/>
                  </a:lnTo>
                  <a:close/>
                </a:path>
                <a:path w="1936750" h="1077595">
                  <a:moveTo>
                    <a:pt x="1894142" y="1040347"/>
                  </a:moveTo>
                  <a:lnTo>
                    <a:pt x="1903716" y="1056403"/>
                  </a:lnTo>
                  <a:lnTo>
                    <a:pt x="1919986" y="1056004"/>
                  </a:lnTo>
                  <a:lnTo>
                    <a:pt x="1922510" y="1056004"/>
                  </a:lnTo>
                  <a:lnTo>
                    <a:pt x="1894142" y="1040347"/>
                  </a:lnTo>
                  <a:close/>
                </a:path>
              </a:pathLst>
            </a:custGeom>
            <a:solidFill>
              <a:srgbClr val="FF33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8066532" y="1618488"/>
              <a:ext cx="2522220" cy="307975"/>
            </a:xfrm>
            <a:custGeom>
              <a:avLst/>
              <a:gdLst/>
              <a:ahLst/>
              <a:cxnLst/>
              <a:rect l="l" t="t" r="r" b="b"/>
              <a:pathLst>
                <a:path w="2522220" h="307975">
                  <a:moveTo>
                    <a:pt x="2522220" y="0"/>
                  </a:moveTo>
                  <a:lnTo>
                    <a:pt x="0" y="0"/>
                  </a:lnTo>
                  <a:lnTo>
                    <a:pt x="0" y="307848"/>
                  </a:lnTo>
                  <a:lnTo>
                    <a:pt x="2522220" y="307848"/>
                  </a:lnTo>
                  <a:lnTo>
                    <a:pt x="2522220" y="0"/>
                  </a:lnTo>
                  <a:close/>
                </a:path>
              </a:pathLst>
            </a:custGeom>
            <a:solidFill>
              <a:srgbClr val="76707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8448293" y="1646047"/>
            <a:ext cx="176212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5" b="1">
                <a:solidFill>
                  <a:srgbClr val="FFFFFF"/>
                </a:solidFill>
                <a:latin typeface="Arial"/>
                <a:cs typeface="Arial"/>
              </a:rPr>
              <a:t>Logística</a:t>
            </a:r>
            <a:r>
              <a:rPr dirty="0" sz="1400" spc="-6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5" b="1">
                <a:solidFill>
                  <a:srgbClr val="FFFFFF"/>
                </a:solidFill>
                <a:latin typeface="Arial"/>
                <a:cs typeface="Arial"/>
              </a:rPr>
              <a:t>Intermodal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2858642" y="0"/>
            <a:ext cx="7833995" cy="5893435"/>
            <a:chOff x="2858642" y="0"/>
            <a:chExt cx="7833995" cy="5893435"/>
          </a:xfrm>
        </p:grpSpPr>
        <p:sp>
          <p:nvSpPr>
            <p:cNvPr id="10" name="object 10"/>
            <p:cNvSpPr/>
            <p:nvPr/>
          </p:nvSpPr>
          <p:spPr>
            <a:xfrm>
              <a:off x="2858643" y="2192654"/>
              <a:ext cx="6386195" cy="3700779"/>
            </a:xfrm>
            <a:custGeom>
              <a:avLst/>
              <a:gdLst/>
              <a:ahLst/>
              <a:cxnLst/>
              <a:rect l="l" t="t" r="r" b="b"/>
              <a:pathLst>
                <a:path w="6386195" h="3700779">
                  <a:moveTo>
                    <a:pt x="1099693" y="3367786"/>
                  </a:moveTo>
                  <a:lnTo>
                    <a:pt x="1098207" y="3359785"/>
                  </a:lnTo>
                  <a:lnTo>
                    <a:pt x="1080643" y="3265043"/>
                  </a:lnTo>
                  <a:lnTo>
                    <a:pt x="1079754" y="3259836"/>
                  </a:lnTo>
                  <a:lnTo>
                    <a:pt x="1074801" y="3256407"/>
                  </a:lnTo>
                  <a:lnTo>
                    <a:pt x="1069594" y="3257423"/>
                  </a:lnTo>
                  <a:lnTo>
                    <a:pt x="1064387" y="3258312"/>
                  </a:lnTo>
                  <a:lnTo>
                    <a:pt x="1060958" y="3263392"/>
                  </a:lnTo>
                  <a:lnTo>
                    <a:pt x="1061974" y="3268472"/>
                  </a:lnTo>
                  <a:lnTo>
                    <a:pt x="1071587" y="3320618"/>
                  </a:lnTo>
                  <a:lnTo>
                    <a:pt x="14478" y="2093480"/>
                  </a:lnTo>
                  <a:lnTo>
                    <a:pt x="0" y="2105914"/>
                  </a:lnTo>
                  <a:lnTo>
                    <a:pt x="1057122" y="3333077"/>
                  </a:lnTo>
                  <a:lnTo>
                    <a:pt x="1002030" y="3314065"/>
                  </a:lnTo>
                  <a:lnTo>
                    <a:pt x="996696" y="3316732"/>
                  </a:lnTo>
                  <a:lnTo>
                    <a:pt x="994918" y="3321685"/>
                  </a:lnTo>
                  <a:lnTo>
                    <a:pt x="993267" y="3326638"/>
                  </a:lnTo>
                  <a:lnTo>
                    <a:pt x="995934" y="3332099"/>
                  </a:lnTo>
                  <a:lnTo>
                    <a:pt x="1000887" y="3333750"/>
                  </a:lnTo>
                  <a:lnTo>
                    <a:pt x="1099693" y="3367786"/>
                  </a:lnTo>
                  <a:close/>
                </a:path>
                <a:path w="6386195" h="3700779">
                  <a:moveTo>
                    <a:pt x="5894959" y="2309876"/>
                  </a:moveTo>
                  <a:lnTo>
                    <a:pt x="5893435" y="2304923"/>
                  </a:lnTo>
                  <a:lnTo>
                    <a:pt x="5868073" y="2220976"/>
                  </a:lnTo>
                  <a:lnTo>
                    <a:pt x="5863209" y="2204847"/>
                  </a:lnTo>
                  <a:lnTo>
                    <a:pt x="5790946" y="2280412"/>
                  </a:lnTo>
                  <a:lnTo>
                    <a:pt x="5787390" y="2284222"/>
                  </a:lnTo>
                  <a:lnTo>
                    <a:pt x="5787517" y="2290191"/>
                  </a:lnTo>
                  <a:lnTo>
                    <a:pt x="5791327" y="2293874"/>
                  </a:lnTo>
                  <a:lnTo>
                    <a:pt x="5795137" y="2297430"/>
                  </a:lnTo>
                  <a:lnTo>
                    <a:pt x="5801106" y="2297303"/>
                  </a:lnTo>
                  <a:lnTo>
                    <a:pt x="5804789" y="2293493"/>
                  </a:lnTo>
                  <a:lnTo>
                    <a:pt x="5841428" y="2255177"/>
                  </a:lnTo>
                  <a:lnTo>
                    <a:pt x="5496560" y="3696208"/>
                  </a:lnTo>
                  <a:lnTo>
                    <a:pt x="5515102" y="3700653"/>
                  </a:lnTo>
                  <a:lnTo>
                    <a:pt x="5859856" y="2259584"/>
                  </a:lnTo>
                  <a:lnTo>
                    <a:pt x="5876671" y="2315464"/>
                  </a:lnTo>
                  <a:lnTo>
                    <a:pt x="5882005" y="2318258"/>
                  </a:lnTo>
                  <a:lnTo>
                    <a:pt x="5892165" y="2315210"/>
                  </a:lnTo>
                  <a:lnTo>
                    <a:pt x="5894959" y="2309876"/>
                  </a:lnTo>
                  <a:close/>
                </a:path>
                <a:path w="6386195" h="3700779">
                  <a:moveTo>
                    <a:pt x="6385687" y="11430"/>
                  </a:moveTo>
                  <a:lnTo>
                    <a:pt x="6370447" y="0"/>
                  </a:lnTo>
                  <a:lnTo>
                    <a:pt x="5530443" y="1130668"/>
                  </a:lnTo>
                  <a:lnTo>
                    <a:pt x="5536311" y="1078103"/>
                  </a:lnTo>
                  <a:lnTo>
                    <a:pt x="5536946" y="1072896"/>
                  </a:lnTo>
                  <a:lnTo>
                    <a:pt x="5533136" y="1068197"/>
                  </a:lnTo>
                  <a:lnTo>
                    <a:pt x="5527929" y="1067562"/>
                  </a:lnTo>
                  <a:lnTo>
                    <a:pt x="5522722" y="1067054"/>
                  </a:lnTo>
                  <a:lnTo>
                    <a:pt x="5517896" y="1070737"/>
                  </a:lnTo>
                  <a:lnTo>
                    <a:pt x="5517388" y="1075944"/>
                  </a:lnTo>
                  <a:lnTo>
                    <a:pt x="5505831" y="1179957"/>
                  </a:lnTo>
                  <a:lnTo>
                    <a:pt x="5528081" y="1170432"/>
                  </a:lnTo>
                  <a:lnTo>
                    <a:pt x="5606796" y="1136777"/>
                  </a:lnTo>
                  <a:lnTo>
                    <a:pt x="5609082" y="1131189"/>
                  </a:lnTo>
                  <a:lnTo>
                    <a:pt x="5606923" y="1126363"/>
                  </a:lnTo>
                  <a:lnTo>
                    <a:pt x="5604891" y="1121537"/>
                  </a:lnTo>
                  <a:lnTo>
                    <a:pt x="5599303" y="1119251"/>
                  </a:lnTo>
                  <a:lnTo>
                    <a:pt x="5545810" y="1142072"/>
                  </a:lnTo>
                  <a:lnTo>
                    <a:pt x="6385687" y="11430"/>
                  </a:lnTo>
                  <a:close/>
                </a:path>
              </a:pathLst>
            </a:custGeom>
            <a:solidFill>
              <a:srgbClr val="FF33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258300" y="0"/>
              <a:ext cx="1434083" cy="888492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1609344" y="3660648"/>
            <a:ext cx="2856230" cy="523240"/>
          </a:xfrm>
          <a:prstGeom prst="rect">
            <a:avLst/>
          </a:prstGeom>
          <a:solidFill>
            <a:srgbClr val="767070"/>
          </a:solidFill>
        </p:spPr>
        <p:txBody>
          <a:bodyPr wrap="square" lIns="0" tIns="40640" rIns="0" bIns="0" rtlCol="0" vert="horz">
            <a:spAutoFit/>
          </a:bodyPr>
          <a:lstStyle/>
          <a:p>
            <a:pPr algn="ctr" marL="1905">
              <a:lnSpc>
                <a:spcPct val="100000"/>
              </a:lnSpc>
              <a:spcBef>
                <a:spcPts val="320"/>
              </a:spcBef>
            </a:pP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Proteínas,</a:t>
            </a:r>
            <a:r>
              <a:rPr dirty="0" sz="1400" spc="-6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Cereais</a:t>
            </a:r>
            <a:r>
              <a:rPr dirty="0" sz="1400" spc="-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14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Comércio</a:t>
            </a:r>
            <a:endParaRPr sz="1400">
              <a:latin typeface="Arial"/>
              <a:cs typeface="Arial"/>
            </a:endParaRPr>
          </a:p>
          <a:p>
            <a:pPr algn="ctr" marL="1905">
              <a:lnSpc>
                <a:spcPct val="100000"/>
              </a:lnSpc>
            </a:pPr>
            <a:r>
              <a:rPr dirty="0" sz="1400" spc="-5" b="1">
                <a:solidFill>
                  <a:srgbClr val="FFFFFF"/>
                </a:solidFill>
                <a:latin typeface="Arial"/>
                <a:cs typeface="Arial"/>
              </a:rPr>
              <a:t>Atacadista</a:t>
            </a:r>
            <a:r>
              <a:rPr dirty="0" sz="14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5" b="1">
                <a:solidFill>
                  <a:srgbClr val="FFFFFF"/>
                </a:solidFill>
                <a:latin typeface="Arial"/>
                <a:cs typeface="Arial"/>
              </a:rPr>
              <a:t>Especializado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437119" y="5940552"/>
            <a:ext cx="2155190" cy="523240"/>
          </a:xfrm>
          <a:prstGeom prst="rect">
            <a:avLst/>
          </a:prstGeom>
          <a:solidFill>
            <a:srgbClr val="767070"/>
          </a:solidFill>
        </p:spPr>
        <p:txBody>
          <a:bodyPr wrap="square" lIns="0" tIns="40640" rIns="0" bIns="0" rtlCol="0" vert="horz">
            <a:spAutoFit/>
          </a:bodyPr>
          <a:lstStyle/>
          <a:p>
            <a:pPr algn="ctr" marL="2540">
              <a:lnSpc>
                <a:spcPct val="100000"/>
              </a:lnSpc>
              <a:spcBef>
                <a:spcPts val="320"/>
              </a:spcBef>
            </a:pPr>
            <a:r>
              <a:rPr dirty="0" sz="1400" spc="-10" b="1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z="1400" spc="-10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1400" spc="5" b="1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dirty="0" sz="1400" spc="-5" b="1">
                <a:solidFill>
                  <a:srgbClr val="FFFFFF"/>
                </a:solidFill>
                <a:latin typeface="Arial"/>
                <a:cs typeface="Arial"/>
              </a:rPr>
              <a:t>é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cio</a:t>
            </a:r>
            <a:r>
              <a:rPr dirty="0" sz="1400" spc="-8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45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ta</a:t>
            </a:r>
            <a:r>
              <a:rPr dirty="0" sz="1400" spc="-5" b="1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400" spc="-10" b="1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sta</a:t>
            </a:r>
            <a:endParaRPr sz="1400">
              <a:latin typeface="Arial"/>
              <a:cs typeface="Arial"/>
            </a:endParaRPr>
          </a:p>
          <a:p>
            <a:pPr algn="ctr" marL="3810">
              <a:lnSpc>
                <a:spcPct val="100000"/>
              </a:lnSpc>
            </a:pP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Especializado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347459" y="3532632"/>
            <a:ext cx="513715" cy="368935"/>
          </a:xfrm>
          <a:prstGeom prst="rect">
            <a:avLst/>
          </a:prstGeom>
          <a:solidFill>
            <a:srgbClr val="BE9000"/>
          </a:solidFill>
        </p:spPr>
        <p:txBody>
          <a:bodyPr wrap="square" lIns="0" tIns="30480" rIns="0" bIns="0" rtlCol="0" vert="horz">
            <a:spAutoFit/>
          </a:bodyPr>
          <a:lstStyle/>
          <a:p>
            <a:pPr marL="91440">
              <a:lnSpc>
                <a:spcPct val="100000"/>
              </a:lnSpc>
              <a:spcBef>
                <a:spcPts val="240"/>
              </a:spcBef>
            </a:pPr>
            <a:r>
              <a:rPr dirty="0" sz="1800">
                <a:latin typeface="Calibri"/>
                <a:cs typeface="Calibri"/>
              </a:rPr>
              <a:t>L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001000" y="3421380"/>
            <a:ext cx="513715" cy="370840"/>
          </a:xfrm>
          <a:prstGeom prst="rect">
            <a:avLst/>
          </a:prstGeom>
          <a:solidFill>
            <a:srgbClr val="BE9000"/>
          </a:solidFill>
        </p:spPr>
        <p:txBody>
          <a:bodyPr wrap="square" lIns="0" tIns="31750" rIns="0" bIns="0" rtlCol="0" vert="horz">
            <a:spAutoFit/>
          </a:bodyPr>
          <a:lstStyle/>
          <a:p>
            <a:pPr marL="92710">
              <a:lnSpc>
                <a:spcPct val="100000"/>
              </a:lnSpc>
              <a:spcBef>
                <a:spcPts val="250"/>
              </a:spcBef>
            </a:pPr>
            <a:r>
              <a:rPr dirty="0" sz="1800">
                <a:latin typeface="Calibri"/>
                <a:cs typeface="Calibri"/>
              </a:rPr>
              <a:t>L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820667" y="5705855"/>
            <a:ext cx="513715" cy="368935"/>
          </a:xfrm>
          <a:prstGeom prst="rect">
            <a:avLst/>
          </a:prstGeom>
          <a:solidFill>
            <a:srgbClr val="BE9000"/>
          </a:solidFill>
        </p:spPr>
        <p:txBody>
          <a:bodyPr wrap="square" lIns="0" tIns="31115" rIns="0" bIns="0" rtlCol="0" vert="horz">
            <a:spAutoFit/>
          </a:bodyPr>
          <a:lstStyle/>
          <a:p>
            <a:pPr marL="92075">
              <a:lnSpc>
                <a:spcPct val="100000"/>
              </a:lnSpc>
              <a:spcBef>
                <a:spcPts val="245"/>
              </a:spcBef>
            </a:pPr>
            <a:r>
              <a:rPr dirty="0" sz="1800">
                <a:latin typeface="Calibri"/>
                <a:cs typeface="Calibri"/>
              </a:rPr>
              <a:t>L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24" y="0"/>
            <a:ext cx="10690860" cy="7559040"/>
            <a:chOff x="1524" y="0"/>
            <a:chExt cx="10690860" cy="75590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58300" y="0"/>
              <a:ext cx="1434083" cy="88849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86811" y="806196"/>
              <a:ext cx="6009132" cy="648004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05508" y="892302"/>
            <a:ext cx="866902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20"/>
              <a:t>IDENTIFIC</a:t>
            </a:r>
            <a:r>
              <a:rPr dirty="0" spc="-75"/>
              <a:t>A</a:t>
            </a:r>
            <a:r>
              <a:rPr dirty="0" spc="-150"/>
              <a:t>Ç</a:t>
            </a:r>
            <a:r>
              <a:rPr dirty="0" spc="-200"/>
              <a:t>Ã</a:t>
            </a:r>
            <a:r>
              <a:rPr dirty="0" spc="40"/>
              <a:t>O</a:t>
            </a:r>
            <a:r>
              <a:rPr dirty="0" spc="-40"/>
              <a:t> </a:t>
            </a:r>
            <a:r>
              <a:rPr dirty="0" spc="-260"/>
              <a:t>E</a:t>
            </a:r>
            <a:r>
              <a:rPr dirty="0" spc="-45"/>
              <a:t> </a:t>
            </a:r>
            <a:r>
              <a:rPr dirty="0" spc="-180"/>
              <a:t>A</a:t>
            </a:r>
            <a:r>
              <a:rPr dirty="0" spc="-145"/>
              <a:t>V</a:t>
            </a:r>
            <a:r>
              <a:rPr dirty="0" spc="-35"/>
              <a:t>ALI</a:t>
            </a:r>
            <a:r>
              <a:rPr dirty="0" spc="-100"/>
              <a:t>A</a:t>
            </a:r>
            <a:r>
              <a:rPr dirty="0" spc="-150"/>
              <a:t>Ç</a:t>
            </a:r>
            <a:r>
              <a:rPr dirty="0" spc="-200"/>
              <a:t>Ã</a:t>
            </a:r>
            <a:r>
              <a:rPr dirty="0" spc="40"/>
              <a:t>O</a:t>
            </a:r>
            <a:r>
              <a:rPr dirty="0" spc="-60"/>
              <a:t> </a:t>
            </a:r>
            <a:r>
              <a:rPr dirty="0" spc="-75"/>
              <a:t>DO</a:t>
            </a:r>
            <a:r>
              <a:rPr dirty="0" spc="-60"/>
              <a:t>S</a:t>
            </a:r>
            <a:r>
              <a:rPr dirty="0" spc="-40"/>
              <a:t> </a:t>
            </a:r>
            <a:r>
              <a:rPr dirty="0" spc="190"/>
              <a:t>IM</a:t>
            </a:r>
            <a:r>
              <a:rPr dirty="0" spc="-210"/>
              <a:t>P</a:t>
            </a:r>
            <a:r>
              <a:rPr dirty="0" spc="-130"/>
              <a:t>A</a:t>
            </a:r>
            <a:r>
              <a:rPr dirty="0" spc="-160"/>
              <a:t>C</a:t>
            </a:r>
            <a:r>
              <a:rPr dirty="0" spc="-185"/>
              <a:t>T</a:t>
            </a:r>
            <a:r>
              <a:rPr dirty="0" spc="-120"/>
              <a:t>OS</a:t>
            </a:r>
            <a:r>
              <a:rPr dirty="0" spc="-45"/>
              <a:t> </a:t>
            </a:r>
            <a:r>
              <a:rPr dirty="0" spc="55"/>
              <a:t>AMB</a:t>
            </a:r>
            <a:r>
              <a:rPr dirty="0" spc="10"/>
              <a:t>I</a:t>
            </a:r>
            <a:r>
              <a:rPr dirty="0" spc="-25"/>
              <a:t>EN</a:t>
            </a:r>
            <a:r>
              <a:rPr dirty="0" spc="-245"/>
              <a:t>T</a:t>
            </a:r>
            <a:r>
              <a:rPr dirty="0" spc="-80"/>
              <a:t>AIS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986027" y="0"/>
            <a:ext cx="9706610" cy="6334125"/>
            <a:chOff x="986027" y="0"/>
            <a:chExt cx="9706610" cy="633412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87551" y="1682496"/>
              <a:ext cx="9227820" cy="408736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258299" y="0"/>
              <a:ext cx="1434083" cy="88849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86027" y="5553456"/>
              <a:ext cx="9230868" cy="78028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34434" y="919734"/>
            <a:ext cx="34036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latin typeface="Verdana"/>
                <a:cs typeface="Verdana"/>
              </a:rPr>
              <a:t>PROGRAMAS</a:t>
            </a:r>
            <a:r>
              <a:rPr dirty="0" sz="1800" spc="-40" b="1">
                <a:latin typeface="Verdana"/>
                <a:cs typeface="Verdana"/>
              </a:rPr>
              <a:t> </a:t>
            </a:r>
            <a:r>
              <a:rPr dirty="0" sz="1800" spc="-5" b="1">
                <a:latin typeface="Verdana"/>
                <a:cs typeface="Verdana"/>
              </a:rPr>
              <a:t>AMBIENTAIS</a:t>
            </a:r>
            <a:endParaRPr sz="1800">
              <a:latin typeface="Verdana"/>
              <a:cs typeface="Verdan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746504" y="0"/>
            <a:ext cx="8945880" cy="7099300"/>
            <a:chOff x="1746504" y="0"/>
            <a:chExt cx="8945880" cy="70993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46504" y="1447800"/>
              <a:ext cx="8054340" cy="565099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258299" y="0"/>
              <a:ext cx="1434083" cy="88849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237490">
              <a:lnSpc>
                <a:spcPct val="100000"/>
              </a:lnSpc>
              <a:spcBef>
                <a:spcPts val="100"/>
              </a:spcBef>
            </a:pPr>
            <a:r>
              <a:rPr dirty="0" spc="-75"/>
              <a:t>INFRAESTRUTURA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651886" y="1519555"/>
            <a:ext cx="5389245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80" b="1">
                <a:latin typeface="Arial"/>
                <a:cs typeface="Arial"/>
              </a:rPr>
              <a:t>A</a:t>
            </a:r>
            <a:r>
              <a:rPr dirty="0" sz="2000" spc="-120" b="1">
                <a:latin typeface="Arial"/>
                <a:cs typeface="Arial"/>
              </a:rPr>
              <a:t>B</a:t>
            </a:r>
            <a:r>
              <a:rPr dirty="0" sz="2000" spc="-125" b="1">
                <a:latin typeface="Arial"/>
                <a:cs typeface="Arial"/>
              </a:rPr>
              <a:t>AS</a:t>
            </a:r>
            <a:r>
              <a:rPr dirty="0" sz="2000" spc="-105" b="1">
                <a:latin typeface="Arial"/>
                <a:cs typeface="Arial"/>
              </a:rPr>
              <a:t>T</a:t>
            </a:r>
            <a:r>
              <a:rPr dirty="0" sz="2000" spc="-210" b="1">
                <a:latin typeface="Arial"/>
                <a:cs typeface="Arial"/>
              </a:rPr>
              <a:t>E</a:t>
            </a:r>
            <a:r>
              <a:rPr dirty="0" sz="2000" spc="35" b="1">
                <a:latin typeface="Arial"/>
                <a:cs typeface="Arial"/>
              </a:rPr>
              <a:t>CI</a:t>
            </a:r>
            <a:r>
              <a:rPr dirty="0" sz="2000" spc="60" b="1">
                <a:latin typeface="Arial"/>
                <a:cs typeface="Arial"/>
              </a:rPr>
              <a:t>M</a:t>
            </a:r>
            <a:r>
              <a:rPr dirty="0" sz="2000" spc="-210" b="1">
                <a:latin typeface="Arial"/>
                <a:cs typeface="Arial"/>
              </a:rPr>
              <a:t>E</a:t>
            </a:r>
            <a:r>
              <a:rPr dirty="0" sz="2000" spc="65" b="1">
                <a:latin typeface="Arial"/>
                <a:cs typeface="Arial"/>
              </a:rPr>
              <a:t>N</a:t>
            </a:r>
            <a:r>
              <a:rPr dirty="0" sz="2000" spc="30" b="1">
                <a:latin typeface="Arial"/>
                <a:cs typeface="Arial"/>
              </a:rPr>
              <a:t>T</a:t>
            </a:r>
            <a:r>
              <a:rPr dirty="0" sz="2000" spc="35" b="1">
                <a:latin typeface="Arial"/>
                <a:cs typeface="Arial"/>
              </a:rPr>
              <a:t>O</a:t>
            </a:r>
            <a:r>
              <a:rPr dirty="0" sz="2000" spc="-65" b="1">
                <a:latin typeface="Arial"/>
                <a:cs typeface="Arial"/>
              </a:rPr>
              <a:t> </a:t>
            </a:r>
            <a:r>
              <a:rPr dirty="0" sz="2000" spc="40" b="1">
                <a:latin typeface="Arial"/>
                <a:cs typeface="Arial"/>
              </a:rPr>
              <a:t>D</a:t>
            </a:r>
            <a:r>
              <a:rPr dirty="0" sz="2000" spc="-215" b="1">
                <a:latin typeface="Arial"/>
                <a:cs typeface="Arial"/>
              </a:rPr>
              <a:t>E</a:t>
            </a:r>
            <a:r>
              <a:rPr dirty="0" sz="2000" spc="-30" b="1">
                <a:latin typeface="Arial"/>
                <a:cs typeface="Arial"/>
              </a:rPr>
              <a:t> </a:t>
            </a:r>
            <a:r>
              <a:rPr dirty="0" sz="2000" spc="-105" b="1">
                <a:latin typeface="Arial"/>
                <a:cs typeface="Arial"/>
              </a:rPr>
              <a:t>Á</a:t>
            </a:r>
            <a:r>
              <a:rPr dirty="0" sz="2000" spc="-25" b="1">
                <a:latin typeface="Arial"/>
                <a:cs typeface="Arial"/>
              </a:rPr>
              <a:t>G</a:t>
            </a:r>
            <a:r>
              <a:rPr dirty="0" sz="2000" spc="-45" b="1">
                <a:latin typeface="Arial"/>
                <a:cs typeface="Arial"/>
              </a:rPr>
              <a:t>U</a:t>
            </a:r>
            <a:r>
              <a:rPr dirty="0" sz="2000" spc="-65" b="1">
                <a:latin typeface="Arial"/>
                <a:cs typeface="Arial"/>
              </a:rPr>
              <a:t>A</a:t>
            </a:r>
            <a:r>
              <a:rPr dirty="0" sz="2000" spc="-90" b="1">
                <a:latin typeface="Arial"/>
                <a:cs typeface="Arial"/>
              </a:rPr>
              <a:t> </a:t>
            </a:r>
            <a:r>
              <a:rPr dirty="0" sz="2000" spc="-114" b="1">
                <a:latin typeface="Arial"/>
                <a:cs typeface="Arial"/>
              </a:rPr>
              <a:t>–</a:t>
            </a:r>
            <a:r>
              <a:rPr dirty="0" sz="2000" spc="-35" b="1">
                <a:latin typeface="Arial"/>
                <a:cs typeface="Arial"/>
              </a:rPr>
              <a:t> </a:t>
            </a:r>
            <a:r>
              <a:rPr dirty="0" sz="2000" spc="-155" b="1">
                <a:latin typeface="Arial"/>
                <a:cs typeface="Arial"/>
              </a:rPr>
              <a:t>SABESP</a:t>
            </a:r>
            <a:r>
              <a:rPr dirty="0" sz="2000" spc="-35" b="1">
                <a:latin typeface="Arial"/>
                <a:cs typeface="Arial"/>
              </a:rPr>
              <a:t> </a:t>
            </a:r>
            <a:r>
              <a:rPr dirty="0" sz="2000" spc="-25" b="1">
                <a:latin typeface="Arial"/>
                <a:cs typeface="Arial"/>
              </a:rPr>
              <a:t>+</a:t>
            </a:r>
            <a:r>
              <a:rPr dirty="0" sz="2000" spc="-45" b="1">
                <a:latin typeface="Arial"/>
                <a:cs typeface="Arial"/>
              </a:rPr>
              <a:t> </a:t>
            </a:r>
            <a:r>
              <a:rPr dirty="0" sz="2000" spc="-220" b="1">
                <a:latin typeface="Arial"/>
                <a:cs typeface="Arial"/>
              </a:rPr>
              <a:t>E</a:t>
            </a:r>
            <a:r>
              <a:rPr dirty="0" sz="2000" spc="-215" b="1">
                <a:latin typeface="Arial"/>
                <a:cs typeface="Arial"/>
              </a:rPr>
              <a:t>E</a:t>
            </a:r>
            <a:r>
              <a:rPr dirty="0" sz="2000" spc="-215" b="1">
                <a:latin typeface="Arial"/>
                <a:cs typeface="Arial"/>
              </a:rPr>
              <a:t>A</a:t>
            </a:r>
            <a:r>
              <a:rPr dirty="0" sz="2000" spc="-65" b="1">
                <a:latin typeface="Arial"/>
                <a:cs typeface="Arial"/>
              </a:rPr>
              <a:t>T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164079" y="0"/>
            <a:ext cx="8528685" cy="7211695"/>
            <a:chOff x="2164079" y="0"/>
            <a:chExt cx="8528685" cy="721169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64079" y="1956816"/>
              <a:ext cx="6364224" cy="285597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64079" y="4925568"/>
              <a:ext cx="6364224" cy="22860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258299" y="0"/>
              <a:ext cx="1434083" cy="88849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86910" y="798957"/>
            <a:ext cx="271780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75" b="1">
                <a:latin typeface="Arial"/>
                <a:cs typeface="Arial"/>
              </a:rPr>
              <a:t>INFRAESTRUTURA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81961" y="1723771"/>
            <a:ext cx="5105400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100" b="1">
                <a:latin typeface="Arial"/>
                <a:cs typeface="Arial"/>
              </a:rPr>
              <a:t>TR</a:t>
            </a:r>
            <a:r>
              <a:rPr dirty="0" sz="2000" spc="-215" b="1">
                <a:latin typeface="Arial"/>
                <a:cs typeface="Arial"/>
              </a:rPr>
              <a:t>A</a:t>
            </a:r>
            <a:r>
              <a:rPr dirty="0" sz="2000" spc="-210" b="1">
                <a:latin typeface="Arial"/>
                <a:cs typeface="Arial"/>
              </a:rPr>
              <a:t>T</a:t>
            </a:r>
            <a:r>
              <a:rPr dirty="0" sz="2000" spc="75" b="1">
                <a:latin typeface="Arial"/>
                <a:cs typeface="Arial"/>
              </a:rPr>
              <a:t>A</a:t>
            </a:r>
            <a:r>
              <a:rPr dirty="0" sz="2000" spc="75" b="1">
                <a:latin typeface="Arial"/>
                <a:cs typeface="Arial"/>
              </a:rPr>
              <a:t>M</a:t>
            </a:r>
            <a:r>
              <a:rPr dirty="0" sz="2000" spc="-20" b="1">
                <a:latin typeface="Arial"/>
                <a:cs typeface="Arial"/>
              </a:rPr>
              <a:t>E</a:t>
            </a:r>
            <a:r>
              <a:rPr dirty="0" sz="2000" spc="-10" b="1">
                <a:latin typeface="Arial"/>
                <a:cs typeface="Arial"/>
              </a:rPr>
              <a:t>N</a:t>
            </a:r>
            <a:r>
              <a:rPr dirty="0" sz="2000" spc="-100" b="1">
                <a:latin typeface="Arial"/>
                <a:cs typeface="Arial"/>
              </a:rPr>
              <a:t>T</a:t>
            </a:r>
            <a:r>
              <a:rPr dirty="0" sz="2000" spc="35" b="1">
                <a:latin typeface="Arial"/>
                <a:cs typeface="Arial"/>
              </a:rPr>
              <a:t>O</a:t>
            </a:r>
            <a:r>
              <a:rPr dirty="0" sz="2000" spc="-55" b="1">
                <a:latin typeface="Arial"/>
                <a:cs typeface="Arial"/>
              </a:rPr>
              <a:t> </a:t>
            </a:r>
            <a:r>
              <a:rPr dirty="0" sz="2000" spc="-95" b="1">
                <a:latin typeface="Arial"/>
                <a:cs typeface="Arial"/>
              </a:rPr>
              <a:t>D</a:t>
            </a:r>
            <a:r>
              <a:rPr dirty="0" sz="2000" spc="-85" b="1">
                <a:latin typeface="Arial"/>
                <a:cs typeface="Arial"/>
              </a:rPr>
              <a:t>E</a:t>
            </a:r>
            <a:r>
              <a:rPr dirty="0" sz="2000" spc="-30" b="1">
                <a:latin typeface="Arial"/>
                <a:cs typeface="Arial"/>
              </a:rPr>
              <a:t> </a:t>
            </a:r>
            <a:r>
              <a:rPr dirty="0" sz="2000" spc="-130" b="1">
                <a:latin typeface="Arial"/>
                <a:cs typeface="Arial"/>
              </a:rPr>
              <a:t>ESG</a:t>
            </a:r>
            <a:r>
              <a:rPr dirty="0" sz="2000" spc="-200" b="1">
                <a:latin typeface="Arial"/>
                <a:cs typeface="Arial"/>
              </a:rPr>
              <a:t>O</a:t>
            </a:r>
            <a:r>
              <a:rPr dirty="0" sz="2000" spc="-100" b="1">
                <a:latin typeface="Arial"/>
                <a:cs typeface="Arial"/>
              </a:rPr>
              <a:t>T</a:t>
            </a:r>
            <a:r>
              <a:rPr dirty="0" sz="2000" spc="35" b="1">
                <a:latin typeface="Arial"/>
                <a:cs typeface="Arial"/>
              </a:rPr>
              <a:t>O</a:t>
            </a:r>
            <a:r>
              <a:rPr dirty="0" sz="2000" spc="-55" b="1">
                <a:latin typeface="Arial"/>
                <a:cs typeface="Arial"/>
              </a:rPr>
              <a:t> </a:t>
            </a:r>
            <a:r>
              <a:rPr dirty="0" sz="2000" spc="-114" b="1">
                <a:latin typeface="Arial"/>
                <a:cs typeface="Arial"/>
              </a:rPr>
              <a:t>–</a:t>
            </a:r>
            <a:r>
              <a:rPr dirty="0" sz="2000" spc="-35" b="1">
                <a:latin typeface="Arial"/>
                <a:cs typeface="Arial"/>
              </a:rPr>
              <a:t> </a:t>
            </a:r>
            <a:r>
              <a:rPr dirty="0" sz="2000" spc="-150" b="1">
                <a:latin typeface="Arial"/>
                <a:cs typeface="Arial"/>
              </a:rPr>
              <a:t>E</a:t>
            </a:r>
            <a:r>
              <a:rPr dirty="0" sz="2000" spc="-130" b="1">
                <a:latin typeface="Arial"/>
                <a:cs typeface="Arial"/>
              </a:rPr>
              <a:t>T</a:t>
            </a:r>
            <a:r>
              <a:rPr dirty="0" sz="2000" spc="-215" b="1">
                <a:latin typeface="Arial"/>
                <a:cs typeface="Arial"/>
              </a:rPr>
              <a:t>E</a:t>
            </a:r>
            <a:r>
              <a:rPr dirty="0" sz="2000" spc="-35" b="1">
                <a:latin typeface="Arial"/>
                <a:cs typeface="Arial"/>
              </a:rPr>
              <a:t> </a:t>
            </a:r>
            <a:r>
              <a:rPr dirty="0" sz="2000" spc="-25" b="1">
                <a:latin typeface="Arial"/>
                <a:cs typeface="Arial"/>
              </a:rPr>
              <a:t>+</a:t>
            </a:r>
            <a:r>
              <a:rPr dirty="0" sz="2000" spc="-45" b="1">
                <a:latin typeface="Arial"/>
                <a:cs typeface="Arial"/>
              </a:rPr>
              <a:t> </a:t>
            </a:r>
            <a:r>
              <a:rPr dirty="0" sz="2000" spc="-155" b="1">
                <a:latin typeface="Arial"/>
                <a:cs typeface="Arial"/>
              </a:rPr>
              <a:t>SABESP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170176" y="0"/>
            <a:ext cx="8522335" cy="7050405"/>
            <a:chOff x="2170176" y="0"/>
            <a:chExt cx="8522335" cy="705040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70176" y="2534412"/>
              <a:ext cx="6352032" cy="202234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70176" y="4892040"/>
              <a:ext cx="6352032" cy="215798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258300" y="0"/>
              <a:ext cx="1434083" cy="88849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58946" y="1012012"/>
            <a:ext cx="4201795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latin typeface="Verdana"/>
                <a:cs typeface="Verdana"/>
              </a:rPr>
              <a:t>DIRETRIZES</a:t>
            </a:r>
            <a:r>
              <a:rPr dirty="0" sz="1800" spc="5" b="1">
                <a:latin typeface="Verdana"/>
                <a:cs typeface="Verdana"/>
              </a:rPr>
              <a:t> </a:t>
            </a:r>
            <a:r>
              <a:rPr dirty="0" sz="1800" spc="-5" b="1">
                <a:latin typeface="Verdana"/>
                <a:cs typeface="Verdana"/>
              </a:rPr>
              <a:t>DE</a:t>
            </a:r>
            <a:r>
              <a:rPr dirty="0" sz="1800" spc="-25" b="1">
                <a:latin typeface="Verdana"/>
                <a:cs typeface="Verdana"/>
              </a:rPr>
              <a:t> </a:t>
            </a:r>
            <a:r>
              <a:rPr dirty="0" sz="1800" spc="-5" b="1">
                <a:latin typeface="Verdana"/>
                <a:cs typeface="Verdana"/>
              </a:rPr>
              <a:t>ÁGUA</a:t>
            </a:r>
            <a:r>
              <a:rPr dirty="0" sz="1800" spc="-10" b="1">
                <a:latin typeface="Verdana"/>
                <a:cs typeface="Verdana"/>
              </a:rPr>
              <a:t> </a:t>
            </a:r>
            <a:r>
              <a:rPr dirty="0" sz="1800" b="1">
                <a:latin typeface="Verdana"/>
                <a:cs typeface="Verdana"/>
              </a:rPr>
              <a:t>E</a:t>
            </a:r>
            <a:r>
              <a:rPr dirty="0" sz="1800" spc="-25" b="1">
                <a:latin typeface="Verdana"/>
                <a:cs typeface="Verdana"/>
              </a:rPr>
              <a:t> </a:t>
            </a:r>
            <a:r>
              <a:rPr dirty="0" sz="1800" spc="-5" b="1">
                <a:latin typeface="Verdana"/>
                <a:cs typeface="Verdana"/>
              </a:rPr>
              <a:t>ESGOTO</a:t>
            </a:r>
            <a:endParaRPr sz="1800">
              <a:latin typeface="Verdana"/>
              <a:cs typeface="Verdan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144524" y="0"/>
            <a:ext cx="9547860" cy="7106920"/>
            <a:chOff x="1144524" y="0"/>
            <a:chExt cx="9547860" cy="710692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58300" y="0"/>
              <a:ext cx="1434083" cy="88849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44524" y="1537716"/>
              <a:ext cx="8647176" cy="556869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1738" y="1107440"/>
            <a:ext cx="648716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5"/>
              <a:t>FORNECIME</a:t>
            </a:r>
            <a:r>
              <a:rPr dirty="0" spc="-15"/>
              <a:t>N</a:t>
            </a:r>
            <a:r>
              <a:rPr dirty="0" spc="-130"/>
              <a:t>T</a:t>
            </a:r>
            <a:r>
              <a:rPr dirty="0" spc="40"/>
              <a:t>O</a:t>
            </a:r>
            <a:r>
              <a:rPr dirty="0" spc="-45"/>
              <a:t> </a:t>
            </a:r>
            <a:r>
              <a:rPr dirty="0" spc="-120"/>
              <a:t>D</a:t>
            </a:r>
            <a:r>
              <a:rPr dirty="0" spc="-105"/>
              <a:t>E</a:t>
            </a:r>
            <a:r>
              <a:rPr dirty="0" spc="-35"/>
              <a:t> </a:t>
            </a:r>
            <a:r>
              <a:rPr dirty="0" spc="-130"/>
              <a:t>Á</a:t>
            </a:r>
            <a:r>
              <a:rPr dirty="0" spc="-30"/>
              <a:t>G</a:t>
            </a:r>
            <a:r>
              <a:rPr dirty="0" spc="-50"/>
              <a:t>U</a:t>
            </a:r>
            <a:r>
              <a:rPr dirty="0" spc="-80"/>
              <a:t>A</a:t>
            </a:r>
            <a:r>
              <a:rPr dirty="0" spc="-55"/>
              <a:t> </a:t>
            </a:r>
            <a:r>
              <a:rPr dirty="0" spc="-210"/>
              <a:t>P</a:t>
            </a:r>
            <a:r>
              <a:rPr dirty="0" spc="-105"/>
              <a:t>ARA</a:t>
            </a:r>
            <a:r>
              <a:rPr dirty="0" spc="-55"/>
              <a:t> </a:t>
            </a:r>
            <a:r>
              <a:rPr dirty="0" spc="40"/>
              <a:t>O</a:t>
            </a:r>
            <a:r>
              <a:rPr dirty="0" spc="-35"/>
              <a:t> </a:t>
            </a:r>
            <a:r>
              <a:rPr dirty="0" spc="-185"/>
              <a:t>PROJE</a:t>
            </a:r>
            <a:r>
              <a:rPr dirty="0" spc="-215"/>
              <a:t>T</a:t>
            </a:r>
            <a:r>
              <a:rPr dirty="0" spc="40"/>
              <a:t>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51738" y="1726184"/>
            <a:ext cx="8678545" cy="2488565"/>
          </a:xfrm>
          <a:prstGeom prst="rect">
            <a:avLst/>
          </a:prstGeom>
        </p:spPr>
        <p:txBody>
          <a:bodyPr wrap="square" lIns="0" tIns="1346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60"/>
              </a:spcBef>
            </a:pPr>
            <a:r>
              <a:rPr dirty="0" sz="1800" spc="-25">
                <a:latin typeface="Calibri"/>
                <a:cs typeface="Calibri"/>
              </a:rPr>
              <a:t>Atesta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 </a:t>
            </a:r>
            <a:r>
              <a:rPr dirty="0" sz="1800" spc="-5">
                <a:latin typeface="Calibri"/>
                <a:cs typeface="Calibri"/>
              </a:rPr>
              <a:t>viabilidade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de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fornecimento</a:t>
            </a:r>
            <a:r>
              <a:rPr dirty="0" sz="1800" spc="-5">
                <a:latin typeface="Calibri"/>
                <a:cs typeface="Calibri"/>
              </a:rPr>
              <a:t> de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água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para </a:t>
            </a:r>
            <a:r>
              <a:rPr dirty="0" sz="1800">
                <a:latin typeface="Calibri"/>
                <a:cs typeface="Calibri"/>
              </a:rPr>
              <a:t>o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projeto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dirty="0" sz="1800" spc="-10">
                <a:latin typeface="Calibri"/>
                <a:cs typeface="Calibri"/>
              </a:rPr>
              <a:t>Abastecimento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</a:t>
            </a:r>
            <a:r>
              <a:rPr dirty="0" sz="1800" spc="-5">
                <a:latin typeface="Calibri"/>
                <a:cs typeface="Calibri"/>
              </a:rPr>
              <a:t> partir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de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uma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Adutora</a:t>
            </a:r>
            <a:r>
              <a:rPr dirty="0" sz="1800">
                <a:latin typeface="Calibri"/>
                <a:cs typeface="Calibri"/>
              </a:rPr>
              <a:t> do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Sistema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Metropolitano</a:t>
            </a:r>
            <a:r>
              <a:rPr dirty="0" sz="1800" spc="3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(SAM)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de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diâmetro</a:t>
            </a:r>
            <a:r>
              <a:rPr dirty="0" sz="1800" spc="-5">
                <a:latin typeface="Calibri"/>
                <a:cs typeface="Calibri"/>
              </a:rPr>
              <a:t> de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700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1800">
                <a:latin typeface="Calibri"/>
                <a:cs typeface="Calibri"/>
              </a:rPr>
              <a:t>mm,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em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aço,</a:t>
            </a:r>
            <a:r>
              <a:rPr dirty="0" sz="1800" spc="-5">
                <a:latin typeface="Calibri"/>
                <a:cs typeface="Calibri"/>
              </a:rPr>
              <a:t> situada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na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rua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Ernesto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Diogo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de </a:t>
            </a:r>
            <a:r>
              <a:rPr dirty="0" sz="1800" spc="-10">
                <a:latin typeface="Calibri"/>
                <a:cs typeface="Calibri"/>
              </a:rPr>
              <a:t>Faria.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65"/>
              </a:spcBef>
            </a:pPr>
            <a:r>
              <a:rPr dirty="0" sz="1800" spc="-10">
                <a:latin typeface="Calibri"/>
                <a:cs typeface="Calibri"/>
              </a:rPr>
              <a:t>Abastecimento </a:t>
            </a:r>
            <a:r>
              <a:rPr dirty="0" sz="1800" spc="-5">
                <a:latin typeface="Calibri"/>
                <a:cs typeface="Calibri"/>
              </a:rPr>
              <a:t>de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água </a:t>
            </a:r>
            <a:r>
              <a:rPr dirty="0" sz="1800" spc="-10">
                <a:latin typeface="Calibri"/>
                <a:cs typeface="Calibri"/>
              </a:rPr>
              <a:t>composto</a:t>
            </a:r>
            <a:r>
              <a:rPr dirty="0" sz="1800" spc="-5">
                <a:latin typeface="Calibri"/>
                <a:cs typeface="Calibri"/>
              </a:rPr>
              <a:t> de:</a:t>
            </a:r>
            <a:endParaRPr sz="18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944"/>
              </a:spcBef>
              <a:buFont typeface="Symbol"/>
              <a:buChar char=""/>
              <a:tabLst>
                <a:tab pos="355600" algn="l"/>
                <a:tab pos="356235" algn="l"/>
              </a:tabLst>
            </a:pPr>
            <a:r>
              <a:rPr dirty="0" sz="1800" spc="-10">
                <a:latin typeface="Calibri"/>
                <a:cs typeface="Calibri"/>
              </a:rPr>
              <a:t>Ligação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com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Adutora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(SAM)</a:t>
            </a:r>
            <a:endParaRPr sz="18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145"/>
              </a:spcBef>
              <a:buFont typeface="Symbol"/>
              <a:buChar char=""/>
              <a:tabLst>
                <a:tab pos="355600" algn="l"/>
                <a:tab pos="356235" algn="l"/>
              </a:tabLst>
            </a:pPr>
            <a:r>
              <a:rPr dirty="0" sz="1800" spc="-10">
                <a:latin typeface="Calibri"/>
                <a:cs typeface="Calibri"/>
              </a:rPr>
              <a:t>Instalação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de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dois </a:t>
            </a:r>
            <a:r>
              <a:rPr dirty="0" sz="1800" spc="-10">
                <a:latin typeface="Calibri"/>
                <a:cs typeface="Calibri"/>
              </a:rPr>
              <a:t>reservatórios com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capacidade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de</a:t>
            </a:r>
            <a:r>
              <a:rPr dirty="0" sz="1800">
                <a:latin typeface="Calibri"/>
                <a:cs typeface="Calibri"/>
              </a:rPr>
              <a:t> 2.500 </a:t>
            </a:r>
            <a:r>
              <a:rPr dirty="0" sz="1800" spc="-50">
                <a:latin typeface="Calibri"/>
                <a:cs typeface="Calibri"/>
              </a:rPr>
              <a:t>m³/cada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(doados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à</a:t>
            </a:r>
            <a:r>
              <a:rPr dirty="0" sz="1800" spc="-5">
                <a:latin typeface="Calibri"/>
                <a:cs typeface="Calibri"/>
              </a:rPr>
              <a:t> SABESP)</a:t>
            </a:r>
            <a:endParaRPr sz="18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155"/>
              </a:spcBef>
              <a:buFont typeface="Symbol"/>
              <a:buChar char=""/>
              <a:tabLst>
                <a:tab pos="355600" algn="l"/>
                <a:tab pos="356235" algn="l"/>
              </a:tabLst>
            </a:pPr>
            <a:r>
              <a:rPr dirty="0" sz="1800" spc="-5">
                <a:latin typeface="Calibri"/>
                <a:cs typeface="Calibri"/>
              </a:rPr>
              <a:t>Adução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de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água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tratada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35">
                <a:latin typeface="Calibri"/>
                <a:cs typeface="Calibri"/>
              </a:rPr>
              <a:t>(AAT)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–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cerca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de</a:t>
            </a:r>
            <a:r>
              <a:rPr dirty="0" sz="1800">
                <a:latin typeface="Calibri"/>
                <a:cs typeface="Calibri"/>
              </a:rPr>
              <a:t> 3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km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51738" y="5128386"/>
            <a:ext cx="9145270" cy="848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solidFill>
                  <a:srgbClr val="FF0000"/>
                </a:solidFill>
                <a:latin typeface="Arial"/>
                <a:cs typeface="Arial"/>
              </a:rPr>
              <a:t>Assim, </a:t>
            </a:r>
            <a:r>
              <a:rPr dirty="0" sz="1800" spc="10" b="1">
                <a:solidFill>
                  <a:srgbClr val="FF0000"/>
                </a:solidFill>
                <a:latin typeface="Arial"/>
                <a:cs typeface="Arial"/>
              </a:rPr>
              <a:t>o </a:t>
            </a:r>
            <a:r>
              <a:rPr dirty="0" sz="1800" spc="55" b="1">
                <a:solidFill>
                  <a:srgbClr val="FF0000"/>
                </a:solidFill>
                <a:latin typeface="Arial"/>
                <a:cs typeface="Arial"/>
              </a:rPr>
              <a:t>projeto </a:t>
            </a:r>
            <a:r>
              <a:rPr dirty="0" sz="1800" spc="50" b="1">
                <a:solidFill>
                  <a:srgbClr val="FF0000"/>
                </a:solidFill>
                <a:latin typeface="Arial"/>
                <a:cs typeface="Arial"/>
              </a:rPr>
              <a:t>foi avaliado </a:t>
            </a:r>
            <a:r>
              <a:rPr dirty="0" sz="1800" spc="60" b="1">
                <a:solidFill>
                  <a:srgbClr val="FF0000"/>
                </a:solidFill>
                <a:latin typeface="Arial"/>
                <a:cs typeface="Arial"/>
              </a:rPr>
              <a:t>e </a:t>
            </a:r>
            <a:r>
              <a:rPr dirty="0" sz="1800" spc="45" b="1">
                <a:solidFill>
                  <a:srgbClr val="FF0000"/>
                </a:solidFill>
                <a:latin typeface="Arial"/>
                <a:cs typeface="Arial"/>
              </a:rPr>
              <a:t>validado </a:t>
            </a:r>
            <a:r>
              <a:rPr dirty="0" sz="1800" spc="50" b="1">
                <a:solidFill>
                  <a:srgbClr val="FF0000"/>
                </a:solidFill>
                <a:latin typeface="Arial"/>
                <a:cs typeface="Arial"/>
              </a:rPr>
              <a:t>por </a:t>
            </a:r>
            <a:r>
              <a:rPr dirty="0" sz="1800" spc="90" b="1">
                <a:solidFill>
                  <a:srgbClr val="FF0000"/>
                </a:solidFill>
                <a:latin typeface="Arial"/>
                <a:cs typeface="Arial"/>
              </a:rPr>
              <a:t>parte </a:t>
            </a:r>
            <a:r>
              <a:rPr dirty="0" sz="1800" spc="60" b="1">
                <a:solidFill>
                  <a:srgbClr val="FF0000"/>
                </a:solidFill>
                <a:latin typeface="Arial"/>
                <a:cs typeface="Arial"/>
              </a:rPr>
              <a:t>da </a:t>
            </a:r>
            <a:r>
              <a:rPr dirty="0" sz="1800" spc="-140" b="1">
                <a:solidFill>
                  <a:srgbClr val="FF0000"/>
                </a:solidFill>
                <a:latin typeface="Arial"/>
                <a:cs typeface="Arial"/>
              </a:rPr>
              <a:t>SABESP</a:t>
            </a:r>
            <a:r>
              <a:rPr dirty="0" sz="1800" spc="-13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800" spc="40" b="1">
                <a:solidFill>
                  <a:srgbClr val="FF0000"/>
                </a:solidFill>
                <a:latin typeface="Arial"/>
                <a:cs typeface="Arial"/>
              </a:rPr>
              <a:t>no </a:t>
            </a:r>
            <a:r>
              <a:rPr dirty="0" sz="1800" spc="55" b="1">
                <a:solidFill>
                  <a:srgbClr val="FF0000"/>
                </a:solidFill>
                <a:latin typeface="Arial"/>
                <a:cs typeface="Arial"/>
              </a:rPr>
              <a:t>que </a:t>
            </a:r>
            <a:r>
              <a:rPr dirty="0" sz="1800" spc="60" b="1">
                <a:solidFill>
                  <a:srgbClr val="FF0000"/>
                </a:solidFill>
                <a:latin typeface="Arial"/>
                <a:cs typeface="Arial"/>
              </a:rPr>
              <a:t>tange </a:t>
            </a:r>
            <a:r>
              <a:rPr dirty="0" sz="1800" spc="50" b="1">
                <a:solidFill>
                  <a:srgbClr val="FF0000"/>
                </a:solidFill>
                <a:latin typeface="Arial"/>
                <a:cs typeface="Arial"/>
              </a:rPr>
              <a:t>ao </a:t>
            </a:r>
            <a:r>
              <a:rPr dirty="0" sz="1800" spc="5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800" spc="65" b="1">
                <a:solidFill>
                  <a:srgbClr val="FF0000"/>
                </a:solidFill>
                <a:latin typeface="Arial"/>
                <a:cs typeface="Arial"/>
              </a:rPr>
              <a:t>fornecimento </a:t>
            </a:r>
            <a:r>
              <a:rPr dirty="0" sz="1800" spc="50" b="1">
                <a:solidFill>
                  <a:srgbClr val="FF0000"/>
                </a:solidFill>
                <a:latin typeface="Arial"/>
                <a:cs typeface="Arial"/>
              </a:rPr>
              <a:t>de </a:t>
            </a:r>
            <a:r>
              <a:rPr dirty="0" sz="1800" spc="40" b="1">
                <a:solidFill>
                  <a:srgbClr val="FF0000"/>
                </a:solidFill>
                <a:latin typeface="Arial"/>
                <a:cs typeface="Arial"/>
              </a:rPr>
              <a:t>água </a:t>
            </a:r>
            <a:r>
              <a:rPr dirty="0" sz="1800" spc="50" b="1">
                <a:solidFill>
                  <a:srgbClr val="FF0000"/>
                </a:solidFill>
                <a:latin typeface="Arial"/>
                <a:cs typeface="Arial"/>
              </a:rPr>
              <a:t>pela </a:t>
            </a:r>
            <a:r>
              <a:rPr dirty="0" sz="1800" spc="15" b="1">
                <a:solidFill>
                  <a:srgbClr val="FF0000"/>
                </a:solidFill>
                <a:latin typeface="Arial"/>
                <a:cs typeface="Arial"/>
              </a:rPr>
              <a:t>concessionária, </a:t>
            </a:r>
            <a:r>
              <a:rPr dirty="0" sz="1800" spc="40" b="1">
                <a:solidFill>
                  <a:srgbClr val="FF0000"/>
                </a:solidFill>
                <a:latin typeface="Arial"/>
                <a:cs typeface="Arial"/>
              </a:rPr>
              <a:t>de </a:t>
            </a:r>
            <a:r>
              <a:rPr dirty="0" sz="1800" spc="50" b="1">
                <a:solidFill>
                  <a:srgbClr val="FF0000"/>
                </a:solidFill>
                <a:latin typeface="Arial"/>
                <a:cs typeface="Arial"/>
              </a:rPr>
              <a:t>modo </a:t>
            </a:r>
            <a:r>
              <a:rPr dirty="0" sz="1800" spc="55" b="1">
                <a:solidFill>
                  <a:srgbClr val="FF0000"/>
                </a:solidFill>
                <a:latin typeface="Arial"/>
                <a:cs typeface="Arial"/>
              </a:rPr>
              <a:t>coerente </a:t>
            </a:r>
            <a:r>
              <a:rPr dirty="0" sz="1800" spc="25" b="1">
                <a:solidFill>
                  <a:srgbClr val="FF0000"/>
                </a:solidFill>
                <a:latin typeface="Arial"/>
                <a:cs typeface="Arial"/>
              </a:rPr>
              <a:t>com </a:t>
            </a:r>
            <a:r>
              <a:rPr dirty="0" sz="1800" spc="65" b="1">
                <a:solidFill>
                  <a:srgbClr val="FF0000"/>
                </a:solidFill>
                <a:latin typeface="Arial"/>
                <a:cs typeface="Arial"/>
              </a:rPr>
              <a:t>qualquer </a:t>
            </a:r>
            <a:r>
              <a:rPr dirty="0" sz="1800" spc="7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800" spc="60" b="1">
                <a:solidFill>
                  <a:srgbClr val="FF0000"/>
                </a:solidFill>
                <a:latin typeface="Arial"/>
                <a:cs typeface="Arial"/>
              </a:rPr>
              <a:t>projeto</a:t>
            </a:r>
            <a:r>
              <a:rPr dirty="0" sz="1800" spc="-6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800" spc="50" b="1">
                <a:solidFill>
                  <a:srgbClr val="FF0000"/>
                </a:solidFill>
                <a:latin typeface="Arial"/>
                <a:cs typeface="Arial"/>
              </a:rPr>
              <a:t>de</a:t>
            </a:r>
            <a:r>
              <a:rPr dirty="0" sz="1800" spc="-4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800" spc="65" b="1">
                <a:solidFill>
                  <a:srgbClr val="FF0000"/>
                </a:solidFill>
                <a:latin typeface="Arial"/>
                <a:cs typeface="Arial"/>
              </a:rPr>
              <a:t>parcelamento</a:t>
            </a:r>
            <a:r>
              <a:rPr dirty="0" sz="1800" spc="-5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800" spc="50" b="1">
                <a:solidFill>
                  <a:srgbClr val="FF0000"/>
                </a:solidFill>
                <a:latin typeface="Arial"/>
                <a:cs typeface="Arial"/>
              </a:rPr>
              <a:t>de</a:t>
            </a:r>
            <a:r>
              <a:rPr dirty="0" sz="1800" spc="-4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FF0000"/>
                </a:solidFill>
                <a:latin typeface="Arial"/>
                <a:cs typeface="Arial"/>
              </a:rPr>
              <a:t>solo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58300" y="0"/>
            <a:ext cx="1434083" cy="888492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1738" y="1107440"/>
            <a:ext cx="383794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70"/>
              <a:t>TRATAMENTO</a:t>
            </a:r>
            <a:r>
              <a:rPr dirty="0" spc="-85"/>
              <a:t> </a:t>
            </a:r>
            <a:r>
              <a:rPr dirty="0" spc="-110"/>
              <a:t>DE</a:t>
            </a:r>
            <a:r>
              <a:rPr dirty="0" spc="-50"/>
              <a:t> </a:t>
            </a:r>
            <a:r>
              <a:rPr dirty="0" spc="-135"/>
              <a:t>ESGOTO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51738" y="1634744"/>
            <a:ext cx="9147175" cy="5048885"/>
          </a:xfrm>
          <a:prstGeom prst="rect">
            <a:avLst/>
          </a:prstGeom>
        </p:spPr>
        <p:txBody>
          <a:bodyPr wrap="square" lIns="0" tIns="134620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1060"/>
              </a:spcBef>
            </a:pPr>
            <a:r>
              <a:rPr dirty="0" sz="1800" spc="-10">
                <a:latin typeface="Calibri"/>
                <a:cs typeface="Calibri"/>
              </a:rPr>
              <a:t>Sistema</a:t>
            </a:r>
            <a:r>
              <a:rPr dirty="0" sz="1800" spc="-5">
                <a:latin typeface="Calibri"/>
                <a:cs typeface="Calibri"/>
              </a:rPr>
              <a:t> de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Coleta</a:t>
            </a:r>
            <a:r>
              <a:rPr dirty="0" sz="1800">
                <a:latin typeface="Calibri"/>
                <a:cs typeface="Calibri"/>
              </a:rPr>
              <a:t> e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Afastamento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composto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de:</a:t>
            </a:r>
            <a:endParaRPr sz="18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960"/>
              </a:spcBef>
              <a:buFont typeface="Symbol"/>
              <a:buChar char=""/>
              <a:tabLst>
                <a:tab pos="355600" algn="l"/>
                <a:tab pos="356235" algn="l"/>
              </a:tabLst>
            </a:pPr>
            <a:r>
              <a:rPr dirty="0" sz="1800" spc="-40">
                <a:latin typeface="Calibri"/>
                <a:cs typeface="Calibri"/>
              </a:rPr>
              <a:t>Total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de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41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ligações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prediais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para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atender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os </a:t>
            </a:r>
            <a:r>
              <a:rPr dirty="0" sz="1800" spc="-10">
                <a:latin typeface="Calibri"/>
                <a:cs typeface="Calibri"/>
              </a:rPr>
              <a:t>lotes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previstos</a:t>
            </a:r>
            <a:endParaRPr sz="18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145"/>
              </a:spcBef>
              <a:buFont typeface="Symbol"/>
              <a:buChar char=""/>
              <a:tabLst>
                <a:tab pos="355600" algn="l"/>
                <a:tab pos="356235" algn="l"/>
              </a:tabLst>
            </a:pPr>
            <a:r>
              <a:rPr dirty="0" sz="1800" spc="-10">
                <a:latin typeface="Calibri"/>
                <a:cs typeface="Calibri"/>
              </a:rPr>
              <a:t>Implantação</a:t>
            </a:r>
            <a:r>
              <a:rPr dirty="0" sz="1800">
                <a:latin typeface="Calibri"/>
                <a:cs typeface="Calibri"/>
              </a:rPr>
              <a:t> de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uma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ETE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na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Área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L1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utilizando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um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Reator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Anaeróbio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de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Fluxo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Ascendente,</a:t>
            </a:r>
            <a:endParaRPr sz="1800">
              <a:latin typeface="Calibri"/>
              <a:cs typeface="Calibri"/>
            </a:endParaRPr>
          </a:p>
          <a:p>
            <a:pPr marL="355600" marR="16510">
              <a:lnSpc>
                <a:spcPct val="106700"/>
              </a:lnSpc>
              <a:spcBef>
                <a:spcPts val="10"/>
              </a:spcBef>
            </a:pPr>
            <a:r>
              <a:rPr dirty="0" sz="1800" spc="-5">
                <a:latin typeface="Calibri"/>
                <a:cs typeface="Calibri"/>
              </a:rPr>
              <a:t>seguido</a:t>
            </a:r>
            <a:r>
              <a:rPr dirty="0" sz="1800">
                <a:latin typeface="Calibri"/>
                <a:cs typeface="Calibri"/>
              </a:rPr>
              <a:t> de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Biofiltro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Aerado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Submerso</a:t>
            </a:r>
            <a:r>
              <a:rPr dirty="0" sz="1800">
                <a:latin typeface="Calibri"/>
                <a:cs typeface="Calibri"/>
              </a:rPr>
              <a:t> e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Decantação</a:t>
            </a:r>
            <a:r>
              <a:rPr dirty="0" sz="1800" spc="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Secundária.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Além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de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Reatores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Anaeróbios </a:t>
            </a:r>
            <a:r>
              <a:rPr dirty="0" sz="1800" spc="-39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e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Aeróbios.</a:t>
            </a:r>
            <a:endParaRPr sz="18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155"/>
              </a:spcBef>
              <a:buFont typeface="Symbol"/>
              <a:buChar char=""/>
              <a:tabLst>
                <a:tab pos="355600" algn="l"/>
                <a:tab pos="356235" algn="l"/>
              </a:tabLst>
            </a:pPr>
            <a:r>
              <a:rPr dirty="0" sz="1800" spc="-10">
                <a:latin typeface="Calibri"/>
                <a:cs typeface="Calibri"/>
              </a:rPr>
              <a:t>Instalação</a:t>
            </a:r>
            <a:r>
              <a:rPr dirty="0" sz="1800">
                <a:latin typeface="Calibri"/>
                <a:cs typeface="Calibri"/>
              </a:rPr>
              <a:t> de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Estação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Elevatória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de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Esgotos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Primários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e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de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Recirculação</a:t>
            </a:r>
            <a:r>
              <a:rPr dirty="0" sz="1800" spc="4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(EER)</a:t>
            </a:r>
            <a:endParaRPr sz="18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160"/>
              </a:spcBef>
              <a:buFont typeface="Symbol"/>
              <a:buChar char=""/>
              <a:tabLst>
                <a:tab pos="355600" algn="l"/>
                <a:tab pos="356235" algn="l"/>
              </a:tabLst>
            </a:pPr>
            <a:r>
              <a:rPr dirty="0" sz="1800" spc="-5">
                <a:latin typeface="Calibri"/>
                <a:cs typeface="Calibri"/>
              </a:rPr>
              <a:t>Casa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dos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Sopradores</a:t>
            </a:r>
            <a:endParaRPr sz="18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140"/>
              </a:spcBef>
              <a:buFont typeface="Symbol"/>
              <a:buChar char=""/>
              <a:tabLst>
                <a:tab pos="355600" algn="l"/>
                <a:tab pos="356235" algn="l"/>
              </a:tabLst>
            </a:pPr>
            <a:r>
              <a:rPr dirty="0" sz="1800" spc="-15">
                <a:latin typeface="Calibri"/>
                <a:cs typeface="Calibri"/>
              </a:rPr>
              <a:t>Portaria</a:t>
            </a:r>
            <a:endParaRPr sz="18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160"/>
              </a:spcBef>
              <a:buFont typeface="Symbol"/>
              <a:buChar char=""/>
              <a:tabLst>
                <a:tab pos="355600" algn="l"/>
                <a:tab pos="356235" algn="l"/>
              </a:tabLst>
            </a:pPr>
            <a:r>
              <a:rPr dirty="0" sz="1800" spc="-10">
                <a:latin typeface="Calibri"/>
                <a:cs typeface="Calibri"/>
              </a:rPr>
              <a:t>Entrada</a:t>
            </a:r>
            <a:r>
              <a:rPr dirty="0" sz="1800">
                <a:latin typeface="Calibri"/>
                <a:cs typeface="Calibri"/>
              </a:rPr>
              <a:t> e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medição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de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energia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elétrica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e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distribuição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de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força</a:t>
            </a:r>
            <a:endParaRPr sz="18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145"/>
              </a:spcBef>
              <a:buFont typeface="Symbol"/>
              <a:buChar char=""/>
              <a:tabLst>
                <a:tab pos="355600" algn="l"/>
                <a:tab pos="356235" algn="l"/>
              </a:tabLst>
            </a:pPr>
            <a:r>
              <a:rPr dirty="0" sz="1800" spc="-10">
                <a:latin typeface="Calibri"/>
                <a:cs typeface="Calibri"/>
              </a:rPr>
              <a:t>Interligações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hidráulicas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entre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as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unidades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050">
              <a:latin typeface="Calibri"/>
              <a:cs typeface="Calibri"/>
            </a:endParaRPr>
          </a:p>
          <a:p>
            <a:pPr algn="just" marL="12700" marR="5080">
              <a:lnSpc>
                <a:spcPct val="100000"/>
              </a:lnSpc>
            </a:pPr>
            <a:r>
              <a:rPr dirty="0" sz="2000" spc="-5" b="1">
                <a:solidFill>
                  <a:srgbClr val="FF0000"/>
                </a:solidFill>
                <a:latin typeface="Arial"/>
                <a:cs typeface="Arial"/>
              </a:rPr>
              <a:t>Assim, </a:t>
            </a:r>
            <a:r>
              <a:rPr dirty="0" sz="2000" spc="15" b="1">
                <a:solidFill>
                  <a:srgbClr val="FF0000"/>
                </a:solidFill>
                <a:latin typeface="Arial"/>
                <a:cs typeface="Arial"/>
              </a:rPr>
              <a:t>o </a:t>
            </a:r>
            <a:r>
              <a:rPr dirty="0" sz="2000" spc="70" b="1">
                <a:solidFill>
                  <a:srgbClr val="FF0000"/>
                </a:solidFill>
                <a:latin typeface="Arial"/>
                <a:cs typeface="Arial"/>
              </a:rPr>
              <a:t>projeto </a:t>
            </a:r>
            <a:r>
              <a:rPr dirty="0" sz="2000" spc="60" b="1">
                <a:solidFill>
                  <a:srgbClr val="FF0000"/>
                </a:solidFill>
                <a:latin typeface="Arial"/>
                <a:cs typeface="Arial"/>
              </a:rPr>
              <a:t>foi avaliado </a:t>
            </a:r>
            <a:r>
              <a:rPr dirty="0" sz="2000" spc="70" b="1">
                <a:solidFill>
                  <a:srgbClr val="FF0000"/>
                </a:solidFill>
                <a:latin typeface="Arial"/>
                <a:cs typeface="Arial"/>
              </a:rPr>
              <a:t>e </a:t>
            </a:r>
            <a:r>
              <a:rPr dirty="0" sz="2000" spc="50" b="1">
                <a:solidFill>
                  <a:srgbClr val="FF0000"/>
                </a:solidFill>
                <a:latin typeface="Arial"/>
                <a:cs typeface="Arial"/>
              </a:rPr>
              <a:t>validado </a:t>
            </a:r>
            <a:r>
              <a:rPr dirty="0" sz="2000" spc="65" b="1">
                <a:solidFill>
                  <a:srgbClr val="FF0000"/>
                </a:solidFill>
                <a:latin typeface="Arial"/>
                <a:cs typeface="Arial"/>
              </a:rPr>
              <a:t>por </a:t>
            </a:r>
            <a:r>
              <a:rPr dirty="0" sz="2000" spc="110" b="1">
                <a:solidFill>
                  <a:srgbClr val="FF0000"/>
                </a:solidFill>
                <a:latin typeface="Arial"/>
                <a:cs typeface="Arial"/>
              </a:rPr>
              <a:t>parte </a:t>
            </a:r>
            <a:r>
              <a:rPr dirty="0" sz="2000" spc="70" b="1">
                <a:solidFill>
                  <a:srgbClr val="FF0000"/>
                </a:solidFill>
                <a:latin typeface="Arial"/>
                <a:cs typeface="Arial"/>
              </a:rPr>
              <a:t>da </a:t>
            </a:r>
            <a:r>
              <a:rPr dirty="0" sz="2000" spc="-155" b="1">
                <a:solidFill>
                  <a:srgbClr val="FF0000"/>
                </a:solidFill>
                <a:latin typeface="Arial"/>
                <a:cs typeface="Arial"/>
              </a:rPr>
              <a:t>SABESP</a:t>
            </a:r>
            <a:r>
              <a:rPr dirty="0" sz="2000" spc="-15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55" b="1">
                <a:solidFill>
                  <a:srgbClr val="FF0000"/>
                </a:solidFill>
                <a:latin typeface="Arial"/>
                <a:cs typeface="Arial"/>
              </a:rPr>
              <a:t>no </a:t>
            </a:r>
            <a:r>
              <a:rPr dirty="0" sz="2000" spc="70" b="1">
                <a:solidFill>
                  <a:srgbClr val="FF0000"/>
                </a:solidFill>
                <a:latin typeface="Arial"/>
                <a:cs typeface="Arial"/>
              </a:rPr>
              <a:t>que </a:t>
            </a:r>
            <a:r>
              <a:rPr dirty="0" sz="2000" spc="7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70" b="1">
                <a:solidFill>
                  <a:srgbClr val="FF0000"/>
                </a:solidFill>
                <a:latin typeface="Arial"/>
                <a:cs typeface="Arial"/>
              </a:rPr>
              <a:t>tange </a:t>
            </a:r>
            <a:r>
              <a:rPr dirty="0" sz="2000" spc="55" b="1">
                <a:solidFill>
                  <a:srgbClr val="FF0000"/>
                </a:solidFill>
                <a:latin typeface="Arial"/>
                <a:cs typeface="Arial"/>
              </a:rPr>
              <a:t>ao</a:t>
            </a:r>
            <a:r>
              <a:rPr dirty="0" sz="2000" spc="6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120" b="1">
                <a:solidFill>
                  <a:srgbClr val="FF0000"/>
                </a:solidFill>
                <a:latin typeface="Arial"/>
                <a:cs typeface="Arial"/>
              </a:rPr>
              <a:t>tratamento </a:t>
            </a:r>
            <a:r>
              <a:rPr dirty="0" sz="2000" spc="55" b="1">
                <a:solidFill>
                  <a:srgbClr val="FF0000"/>
                </a:solidFill>
                <a:latin typeface="Arial"/>
                <a:cs typeface="Arial"/>
              </a:rPr>
              <a:t>de</a:t>
            </a:r>
            <a:r>
              <a:rPr dirty="0" sz="2000" spc="6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15" b="1">
                <a:solidFill>
                  <a:srgbClr val="FF0000"/>
                </a:solidFill>
                <a:latin typeface="Arial"/>
                <a:cs typeface="Arial"/>
              </a:rPr>
              <a:t>esgoto,</a:t>
            </a:r>
            <a:r>
              <a:rPr dirty="0" sz="2000" spc="2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55" b="1">
                <a:solidFill>
                  <a:srgbClr val="FF0000"/>
                </a:solidFill>
                <a:latin typeface="Arial"/>
                <a:cs typeface="Arial"/>
              </a:rPr>
              <a:t>de</a:t>
            </a:r>
            <a:r>
              <a:rPr dirty="0" sz="2000" spc="6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65" b="1">
                <a:solidFill>
                  <a:srgbClr val="FF0000"/>
                </a:solidFill>
                <a:latin typeface="Arial"/>
                <a:cs typeface="Arial"/>
              </a:rPr>
              <a:t>modo coerente</a:t>
            </a:r>
            <a:r>
              <a:rPr dirty="0" sz="2000" spc="7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35" b="1">
                <a:solidFill>
                  <a:srgbClr val="FF0000"/>
                </a:solidFill>
                <a:latin typeface="Arial"/>
                <a:cs typeface="Arial"/>
              </a:rPr>
              <a:t>com</a:t>
            </a:r>
            <a:r>
              <a:rPr dirty="0" sz="2000" spc="4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75" b="1">
                <a:solidFill>
                  <a:srgbClr val="FF0000"/>
                </a:solidFill>
                <a:latin typeface="Arial"/>
                <a:cs typeface="Arial"/>
              </a:rPr>
              <a:t>qualquer </a:t>
            </a:r>
            <a:r>
              <a:rPr dirty="0" sz="2000" spc="8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70" b="1">
                <a:solidFill>
                  <a:srgbClr val="FF0000"/>
                </a:solidFill>
                <a:latin typeface="Arial"/>
                <a:cs typeface="Arial"/>
              </a:rPr>
              <a:t>projeto </a:t>
            </a:r>
            <a:r>
              <a:rPr dirty="0" sz="2000" spc="55" b="1">
                <a:solidFill>
                  <a:srgbClr val="FF0000"/>
                </a:solidFill>
                <a:latin typeface="Arial"/>
                <a:cs typeface="Arial"/>
              </a:rPr>
              <a:t>de </a:t>
            </a:r>
            <a:r>
              <a:rPr dirty="0" sz="2000" spc="75" b="1">
                <a:solidFill>
                  <a:srgbClr val="FF0000"/>
                </a:solidFill>
                <a:latin typeface="Arial"/>
                <a:cs typeface="Arial"/>
              </a:rPr>
              <a:t>parcelamento </a:t>
            </a:r>
            <a:r>
              <a:rPr dirty="0" sz="2000" spc="55" b="1">
                <a:solidFill>
                  <a:srgbClr val="FF0000"/>
                </a:solidFill>
                <a:latin typeface="Arial"/>
                <a:cs typeface="Arial"/>
              </a:rPr>
              <a:t>de </a:t>
            </a:r>
            <a:r>
              <a:rPr dirty="0" sz="2000" spc="-5" b="1">
                <a:solidFill>
                  <a:srgbClr val="FF0000"/>
                </a:solidFill>
                <a:latin typeface="Arial"/>
                <a:cs typeface="Arial"/>
              </a:rPr>
              <a:t>solo, </a:t>
            </a:r>
            <a:r>
              <a:rPr dirty="0" sz="2000" spc="60" b="1">
                <a:solidFill>
                  <a:srgbClr val="FF0000"/>
                </a:solidFill>
                <a:latin typeface="Arial"/>
                <a:cs typeface="Arial"/>
              </a:rPr>
              <a:t>resultando </a:t>
            </a:r>
            <a:r>
              <a:rPr dirty="0" sz="2000" spc="130" b="1">
                <a:solidFill>
                  <a:srgbClr val="FF0000"/>
                </a:solidFill>
                <a:latin typeface="Arial"/>
                <a:cs typeface="Arial"/>
              </a:rPr>
              <a:t>em </a:t>
            </a:r>
            <a:r>
              <a:rPr dirty="0" sz="2000" spc="140" b="1">
                <a:solidFill>
                  <a:srgbClr val="FF0000"/>
                </a:solidFill>
                <a:latin typeface="Arial"/>
                <a:cs typeface="Arial"/>
              </a:rPr>
              <a:t>um </a:t>
            </a:r>
            <a:r>
              <a:rPr dirty="0" sz="2000" spc="90" b="1">
                <a:solidFill>
                  <a:srgbClr val="FF0000"/>
                </a:solidFill>
                <a:latin typeface="Arial"/>
                <a:cs typeface="Arial"/>
              </a:rPr>
              <a:t>efluente </a:t>
            </a:r>
            <a:r>
              <a:rPr dirty="0" sz="2000" spc="45" b="1">
                <a:solidFill>
                  <a:srgbClr val="FF0000"/>
                </a:solidFill>
                <a:latin typeface="Arial"/>
                <a:cs typeface="Arial"/>
              </a:rPr>
              <a:t>líquido </a:t>
            </a:r>
            <a:r>
              <a:rPr dirty="0" sz="2000" spc="5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35" b="1">
                <a:solidFill>
                  <a:srgbClr val="FF0000"/>
                </a:solidFill>
                <a:latin typeface="Arial"/>
                <a:cs typeface="Arial"/>
              </a:rPr>
              <a:t>com</a:t>
            </a:r>
            <a:r>
              <a:rPr dirty="0" sz="2000" spc="-4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65" b="1">
                <a:solidFill>
                  <a:srgbClr val="FF0000"/>
                </a:solidFill>
                <a:latin typeface="Arial"/>
                <a:cs typeface="Arial"/>
              </a:rPr>
              <a:t>qualidade</a:t>
            </a:r>
            <a:r>
              <a:rPr dirty="0" sz="2000" spc="-5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30" b="1">
                <a:solidFill>
                  <a:srgbClr val="FF0000"/>
                </a:solidFill>
                <a:latin typeface="Arial"/>
                <a:cs typeface="Arial"/>
              </a:rPr>
              <a:t>físico-química</a:t>
            </a:r>
            <a:r>
              <a:rPr dirty="0" sz="2000" spc="-6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50" b="1">
                <a:solidFill>
                  <a:srgbClr val="FF0000"/>
                </a:solidFill>
                <a:latin typeface="Arial"/>
                <a:cs typeface="Arial"/>
              </a:rPr>
              <a:t>superior</a:t>
            </a:r>
            <a:r>
              <a:rPr dirty="0" sz="2000" spc="-3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55" b="1">
                <a:solidFill>
                  <a:srgbClr val="FF0000"/>
                </a:solidFill>
                <a:latin typeface="Arial"/>
                <a:cs typeface="Arial"/>
              </a:rPr>
              <a:t>ao</a:t>
            </a:r>
            <a:r>
              <a:rPr dirty="0" sz="2000" spc="-3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70" b="1">
                <a:solidFill>
                  <a:srgbClr val="FF0000"/>
                </a:solidFill>
                <a:latin typeface="Arial"/>
                <a:cs typeface="Arial"/>
              </a:rPr>
              <a:t>da</a:t>
            </a:r>
            <a:r>
              <a:rPr dirty="0" sz="2000" spc="-4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110" b="1">
                <a:solidFill>
                  <a:srgbClr val="FF0000"/>
                </a:solidFill>
                <a:latin typeface="Arial"/>
                <a:cs typeface="Arial"/>
              </a:rPr>
              <a:t>atual</a:t>
            </a:r>
            <a:r>
              <a:rPr dirty="0" sz="2000" spc="-3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5" b="1">
                <a:solidFill>
                  <a:srgbClr val="FF0000"/>
                </a:solidFill>
                <a:latin typeface="Arial"/>
                <a:cs typeface="Arial"/>
              </a:rPr>
              <a:t>classificação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58300" y="0"/>
            <a:ext cx="1434083" cy="888492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1738" y="1107440"/>
            <a:ext cx="4260215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90"/>
              <a:t>ASSUNTOS</a:t>
            </a:r>
            <a:r>
              <a:rPr dirty="0" spc="-70"/>
              <a:t> </a:t>
            </a:r>
            <a:r>
              <a:rPr dirty="0"/>
              <a:t>EM</a:t>
            </a:r>
            <a:r>
              <a:rPr dirty="0" spc="-50"/>
              <a:t> </a:t>
            </a:r>
            <a:r>
              <a:rPr dirty="0" spc="20"/>
              <a:t>ANDAMENTO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51738" y="1842008"/>
            <a:ext cx="9146540" cy="36233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355600" marR="5080" indent="-343535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356235" algn="l"/>
              </a:tabLst>
            </a:pPr>
            <a:r>
              <a:rPr dirty="0" sz="2000" spc="-15">
                <a:latin typeface="Microsoft Sans Serif"/>
                <a:cs typeface="Microsoft Sans Serif"/>
              </a:rPr>
              <a:t>Em </a:t>
            </a:r>
            <a:r>
              <a:rPr dirty="0" sz="2000" spc="65">
                <a:latin typeface="Microsoft Sans Serif"/>
                <a:cs typeface="Microsoft Sans Serif"/>
              </a:rPr>
              <a:t>função </a:t>
            </a:r>
            <a:r>
              <a:rPr dirty="0" sz="2000" spc="60">
                <a:latin typeface="Microsoft Sans Serif"/>
                <a:cs typeface="Microsoft Sans Serif"/>
              </a:rPr>
              <a:t>de </a:t>
            </a:r>
            <a:r>
              <a:rPr dirty="0" sz="2000" spc="40">
                <a:latin typeface="Microsoft Sans Serif"/>
                <a:cs typeface="Microsoft Sans Serif"/>
              </a:rPr>
              <a:t>ser </a:t>
            </a:r>
            <a:r>
              <a:rPr dirty="0" sz="2000" spc="150">
                <a:latin typeface="Microsoft Sans Serif"/>
                <a:cs typeface="Microsoft Sans Serif"/>
              </a:rPr>
              <a:t>um </a:t>
            </a:r>
            <a:r>
              <a:rPr dirty="0" sz="2000" spc="85">
                <a:latin typeface="Microsoft Sans Serif"/>
                <a:cs typeface="Microsoft Sans Serif"/>
              </a:rPr>
              <a:t>loteamento </a:t>
            </a:r>
            <a:r>
              <a:rPr dirty="0" sz="2000" spc="80">
                <a:latin typeface="Microsoft Sans Serif"/>
                <a:cs typeface="Microsoft Sans Serif"/>
              </a:rPr>
              <a:t>com </a:t>
            </a:r>
            <a:r>
              <a:rPr dirty="0" sz="2000" spc="-10">
                <a:latin typeface="Microsoft Sans Serif"/>
                <a:cs typeface="Microsoft Sans Serif"/>
              </a:rPr>
              <a:t>acesso </a:t>
            </a:r>
            <a:r>
              <a:rPr dirty="0" sz="2000" spc="60">
                <a:latin typeface="Microsoft Sans Serif"/>
                <a:cs typeface="Microsoft Sans Serif"/>
              </a:rPr>
              <a:t>controlado, </a:t>
            </a:r>
            <a:r>
              <a:rPr dirty="0" sz="2000" spc="50">
                <a:latin typeface="Microsoft Sans Serif"/>
                <a:cs typeface="Microsoft Sans Serif"/>
              </a:rPr>
              <a:t>sem </a:t>
            </a:r>
            <a:r>
              <a:rPr dirty="0" sz="2000" spc="35">
                <a:latin typeface="Microsoft Sans Serif"/>
                <a:cs typeface="Microsoft Sans Serif"/>
              </a:rPr>
              <a:t>conexão </a:t>
            </a:r>
            <a:r>
              <a:rPr dirty="0" sz="2000" spc="40">
                <a:latin typeface="Microsoft Sans Serif"/>
                <a:cs typeface="Microsoft Sans Serif"/>
              </a:rPr>
              <a:t> </a:t>
            </a:r>
            <a:r>
              <a:rPr dirty="0" sz="2000" spc="80">
                <a:latin typeface="Microsoft Sans Serif"/>
                <a:cs typeface="Microsoft Sans Serif"/>
              </a:rPr>
              <a:t>com</a:t>
            </a:r>
            <a:r>
              <a:rPr dirty="0" sz="2000" spc="-20">
                <a:latin typeface="Microsoft Sans Serif"/>
                <a:cs typeface="Microsoft Sans Serif"/>
              </a:rPr>
              <a:t> </a:t>
            </a:r>
            <a:r>
              <a:rPr dirty="0" sz="2000">
                <a:latin typeface="Microsoft Sans Serif"/>
                <a:cs typeface="Microsoft Sans Serif"/>
              </a:rPr>
              <a:t>a</a:t>
            </a:r>
            <a:r>
              <a:rPr dirty="0" sz="2000" spc="-10">
                <a:latin typeface="Microsoft Sans Serif"/>
                <a:cs typeface="Microsoft Sans Serif"/>
              </a:rPr>
              <a:t> </a:t>
            </a:r>
            <a:r>
              <a:rPr dirty="0" sz="2000" spc="65">
                <a:latin typeface="Microsoft Sans Serif"/>
                <a:cs typeface="Microsoft Sans Serif"/>
              </a:rPr>
              <a:t>malha</a:t>
            </a:r>
            <a:r>
              <a:rPr dirty="0" sz="2000" spc="-10">
                <a:latin typeface="Microsoft Sans Serif"/>
                <a:cs typeface="Microsoft Sans Serif"/>
              </a:rPr>
              <a:t> </a:t>
            </a:r>
            <a:r>
              <a:rPr dirty="0" sz="2000" spc="40">
                <a:latin typeface="Microsoft Sans Serif"/>
                <a:cs typeface="Microsoft Sans Serif"/>
              </a:rPr>
              <a:t>viária</a:t>
            </a:r>
            <a:r>
              <a:rPr dirty="0" sz="2000" spc="-10">
                <a:latin typeface="Microsoft Sans Serif"/>
                <a:cs typeface="Microsoft Sans Serif"/>
              </a:rPr>
              <a:t> </a:t>
            </a:r>
            <a:r>
              <a:rPr dirty="0" sz="2000" spc="50">
                <a:latin typeface="Microsoft Sans Serif"/>
                <a:cs typeface="Microsoft Sans Serif"/>
              </a:rPr>
              <a:t>municipal,</a:t>
            </a:r>
            <a:r>
              <a:rPr dirty="0" sz="2000" spc="-20">
                <a:latin typeface="Microsoft Sans Serif"/>
                <a:cs typeface="Microsoft Sans Serif"/>
              </a:rPr>
              <a:t> </a:t>
            </a:r>
            <a:r>
              <a:rPr dirty="0" sz="2000" spc="-25">
                <a:latin typeface="Microsoft Sans Serif"/>
                <a:cs typeface="Microsoft Sans Serif"/>
              </a:rPr>
              <a:t>as</a:t>
            </a:r>
            <a:r>
              <a:rPr dirty="0" sz="2000" spc="-10">
                <a:latin typeface="Microsoft Sans Serif"/>
                <a:cs typeface="Microsoft Sans Serif"/>
              </a:rPr>
              <a:t> </a:t>
            </a:r>
            <a:r>
              <a:rPr dirty="0" sz="2000" spc="10">
                <a:latin typeface="Microsoft Sans Serif"/>
                <a:cs typeface="Microsoft Sans Serif"/>
              </a:rPr>
              <a:t>discussões</a:t>
            </a:r>
            <a:r>
              <a:rPr dirty="0" sz="2000" spc="-20">
                <a:latin typeface="Microsoft Sans Serif"/>
                <a:cs typeface="Microsoft Sans Serif"/>
              </a:rPr>
              <a:t> </a:t>
            </a:r>
            <a:r>
              <a:rPr dirty="0" sz="2000" spc="55">
                <a:latin typeface="Microsoft Sans Serif"/>
                <a:cs typeface="Microsoft Sans Serif"/>
              </a:rPr>
              <a:t>para</a:t>
            </a:r>
            <a:r>
              <a:rPr dirty="0" sz="2000" spc="-15">
                <a:latin typeface="Microsoft Sans Serif"/>
                <a:cs typeface="Microsoft Sans Serif"/>
              </a:rPr>
              <a:t> </a:t>
            </a:r>
            <a:r>
              <a:rPr dirty="0" sz="2000" spc="65">
                <a:latin typeface="Microsoft Sans Serif"/>
                <a:cs typeface="Microsoft Sans Serif"/>
              </a:rPr>
              <a:t>obtenção</a:t>
            </a:r>
            <a:r>
              <a:rPr dirty="0" sz="2000" spc="-5">
                <a:latin typeface="Microsoft Sans Serif"/>
                <a:cs typeface="Microsoft Sans Serif"/>
              </a:rPr>
              <a:t> </a:t>
            </a:r>
            <a:r>
              <a:rPr dirty="0" sz="2000" spc="55">
                <a:latin typeface="Microsoft Sans Serif"/>
                <a:cs typeface="Microsoft Sans Serif"/>
              </a:rPr>
              <a:t>da</a:t>
            </a:r>
            <a:r>
              <a:rPr dirty="0" sz="2000" spc="-15">
                <a:latin typeface="Microsoft Sans Serif"/>
                <a:cs typeface="Microsoft Sans Serif"/>
              </a:rPr>
              <a:t> </a:t>
            </a:r>
            <a:r>
              <a:rPr dirty="0" sz="2000" spc="45">
                <a:latin typeface="Microsoft Sans Serif"/>
                <a:cs typeface="Microsoft Sans Serif"/>
              </a:rPr>
              <a:t>Certidão</a:t>
            </a:r>
            <a:r>
              <a:rPr dirty="0" sz="2000" spc="-5">
                <a:latin typeface="Microsoft Sans Serif"/>
                <a:cs typeface="Microsoft Sans Serif"/>
              </a:rPr>
              <a:t> </a:t>
            </a:r>
            <a:r>
              <a:rPr dirty="0" sz="2000" spc="55">
                <a:latin typeface="Microsoft Sans Serif"/>
                <a:cs typeface="Microsoft Sans Serif"/>
              </a:rPr>
              <a:t>de </a:t>
            </a:r>
            <a:r>
              <a:rPr dirty="0" sz="2000" spc="-520">
                <a:latin typeface="Microsoft Sans Serif"/>
                <a:cs typeface="Microsoft Sans Serif"/>
              </a:rPr>
              <a:t> </a:t>
            </a:r>
            <a:r>
              <a:rPr dirty="0" sz="2000" spc="40">
                <a:latin typeface="Microsoft Sans Serif"/>
                <a:cs typeface="Microsoft Sans Serif"/>
              </a:rPr>
              <a:t>Diretrizes </a:t>
            </a:r>
            <a:r>
              <a:rPr dirty="0" sz="2000" spc="50">
                <a:latin typeface="Microsoft Sans Serif"/>
                <a:cs typeface="Microsoft Sans Serif"/>
              </a:rPr>
              <a:t>Municipais </a:t>
            </a:r>
            <a:r>
              <a:rPr dirty="0" sz="2000" spc="40">
                <a:latin typeface="Microsoft Sans Serif"/>
                <a:cs typeface="Microsoft Sans Serif"/>
              </a:rPr>
              <a:t>estão </a:t>
            </a:r>
            <a:r>
              <a:rPr dirty="0" sz="2000" spc="55">
                <a:latin typeface="Microsoft Sans Serif"/>
                <a:cs typeface="Microsoft Sans Serif"/>
              </a:rPr>
              <a:t>sendo </a:t>
            </a:r>
            <a:r>
              <a:rPr dirty="0" sz="2000" spc="70">
                <a:latin typeface="Microsoft Sans Serif"/>
                <a:cs typeface="Microsoft Sans Serif"/>
              </a:rPr>
              <a:t>tomadas </a:t>
            </a:r>
            <a:r>
              <a:rPr dirty="0" sz="2000" spc="120">
                <a:latin typeface="Microsoft Sans Serif"/>
                <a:cs typeface="Microsoft Sans Serif"/>
              </a:rPr>
              <a:t>por </a:t>
            </a:r>
            <a:r>
              <a:rPr dirty="0" sz="2000" spc="150">
                <a:latin typeface="Microsoft Sans Serif"/>
                <a:cs typeface="Microsoft Sans Serif"/>
              </a:rPr>
              <a:t>um </a:t>
            </a:r>
            <a:r>
              <a:rPr dirty="0" sz="2000" spc="35">
                <a:latin typeface="Microsoft Sans Serif"/>
                <a:cs typeface="Microsoft Sans Serif"/>
              </a:rPr>
              <a:t>colegiado </a:t>
            </a:r>
            <a:r>
              <a:rPr dirty="0" sz="2000" spc="50">
                <a:latin typeface="Microsoft Sans Serif"/>
                <a:cs typeface="Microsoft Sans Serif"/>
              </a:rPr>
              <a:t>municipal, </a:t>
            </a:r>
            <a:r>
              <a:rPr dirty="0" sz="2000" spc="55">
                <a:latin typeface="Microsoft Sans Serif"/>
                <a:cs typeface="Microsoft Sans Serif"/>
              </a:rPr>
              <a:t> </a:t>
            </a:r>
            <a:r>
              <a:rPr dirty="0" sz="2000" spc="75">
                <a:latin typeface="Microsoft Sans Serif"/>
                <a:cs typeface="Microsoft Sans Serif"/>
              </a:rPr>
              <a:t>que</a:t>
            </a:r>
            <a:r>
              <a:rPr dirty="0" sz="2000" spc="80">
                <a:latin typeface="Microsoft Sans Serif"/>
                <a:cs typeface="Microsoft Sans Serif"/>
              </a:rPr>
              <a:t> </a:t>
            </a:r>
            <a:r>
              <a:rPr dirty="0" sz="2000" spc="35">
                <a:latin typeface="Microsoft Sans Serif"/>
                <a:cs typeface="Microsoft Sans Serif"/>
              </a:rPr>
              <a:t>deverá</a:t>
            </a:r>
            <a:r>
              <a:rPr dirty="0" sz="2000" spc="605">
                <a:latin typeface="Microsoft Sans Serif"/>
                <a:cs typeface="Microsoft Sans Serif"/>
              </a:rPr>
              <a:t> </a:t>
            </a:r>
            <a:r>
              <a:rPr dirty="0" sz="2000" spc="40">
                <a:latin typeface="Microsoft Sans Serif"/>
                <a:cs typeface="Microsoft Sans Serif"/>
              </a:rPr>
              <a:t>equalizar</a:t>
            </a:r>
            <a:r>
              <a:rPr dirty="0" sz="2000" spc="45">
                <a:latin typeface="Microsoft Sans Serif"/>
                <a:cs typeface="Microsoft Sans Serif"/>
              </a:rPr>
              <a:t> </a:t>
            </a:r>
            <a:r>
              <a:rPr dirty="0" sz="2000" spc="-25">
                <a:latin typeface="Microsoft Sans Serif"/>
                <a:cs typeface="Microsoft Sans Serif"/>
              </a:rPr>
              <a:t>as</a:t>
            </a:r>
            <a:r>
              <a:rPr dirty="0" sz="2000" spc="-20">
                <a:latin typeface="Microsoft Sans Serif"/>
                <a:cs typeface="Microsoft Sans Serif"/>
              </a:rPr>
              <a:t> </a:t>
            </a:r>
            <a:r>
              <a:rPr dirty="0" sz="2000" spc="60">
                <a:latin typeface="Microsoft Sans Serif"/>
                <a:cs typeface="Microsoft Sans Serif"/>
              </a:rPr>
              <a:t>demandas</a:t>
            </a:r>
            <a:r>
              <a:rPr dirty="0" sz="2000" spc="65">
                <a:latin typeface="Microsoft Sans Serif"/>
                <a:cs typeface="Microsoft Sans Serif"/>
              </a:rPr>
              <a:t> </a:t>
            </a:r>
            <a:r>
              <a:rPr dirty="0" sz="2000" spc="50">
                <a:latin typeface="Microsoft Sans Serif"/>
                <a:cs typeface="Microsoft Sans Serif"/>
              </a:rPr>
              <a:t>faltantes</a:t>
            </a:r>
            <a:r>
              <a:rPr dirty="0" sz="2000" spc="55">
                <a:latin typeface="Microsoft Sans Serif"/>
                <a:cs typeface="Microsoft Sans Serif"/>
              </a:rPr>
              <a:t> </a:t>
            </a:r>
            <a:r>
              <a:rPr dirty="0" sz="2000" spc="100">
                <a:latin typeface="Microsoft Sans Serif"/>
                <a:cs typeface="Microsoft Sans Serif"/>
              </a:rPr>
              <a:t>do</a:t>
            </a:r>
            <a:r>
              <a:rPr dirty="0" sz="2000" spc="105">
                <a:latin typeface="Microsoft Sans Serif"/>
                <a:cs typeface="Microsoft Sans Serif"/>
              </a:rPr>
              <a:t> </a:t>
            </a:r>
            <a:r>
              <a:rPr dirty="0" sz="2000" spc="75">
                <a:latin typeface="Microsoft Sans Serif"/>
                <a:cs typeface="Microsoft Sans Serif"/>
              </a:rPr>
              <a:t>município</a:t>
            </a:r>
            <a:r>
              <a:rPr dirty="0" sz="2000" spc="80">
                <a:latin typeface="Microsoft Sans Serif"/>
                <a:cs typeface="Microsoft Sans Serif"/>
              </a:rPr>
              <a:t> </a:t>
            </a:r>
            <a:r>
              <a:rPr dirty="0" sz="2000" spc="100">
                <a:latin typeface="Microsoft Sans Serif"/>
                <a:cs typeface="Microsoft Sans Serif"/>
              </a:rPr>
              <a:t>numa </a:t>
            </a:r>
            <a:r>
              <a:rPr dirty="0" sz="2000" spc="105">
                <a:latin typeface="Microsoft Sans Serif"/>
                <a:cs typeface="Microsoft Sans Serif"/>
              </a:rPr>
              <a:t> </a:t>
            </a:r>
            <a:r>
              <a:rPr dirty="0" sz="2000" spc="50">
                <a:latin typeface="Microsoft Sans Serif"/>
                <a:cs typeface="Microsoft Sans Serif"/>
              </a:rPr>
              <a:t>manifestação</a:t>
            </a:r>
            <a:r>
              <a:rPr dirty="0" sz="2000" spc="-45">
                <a:latin typeface="Microsoft Sans Serif"/>
                <a:cs typeface="Microsoft Sans Serif"/>
              </a:rPr>
              <a:t> </a:t>
            </a:r>
            <a:r>
              <a:rPr dirty="0" sz="2000" spc="70">
                <a:latin typeface="Microsoft Sans Serif"/>
                <a:cs typeface="Microsoft Sans Serif"/>
              </a:rPr>
              <a:t>conjunta</a:t>
            </a:r>
            <a:endParaRPr sz="20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 MT"/>
              <a:buChar char="•"/>
            </a:pPr>
            <a:endParaRPr sz="3800">
              <a:latin typeface="Microsoft Sans Serif"/>
              <a:cs typeface="Microsoft Sans Serif"/>
            </a:endParaRPr>
          </a:p>
          <a:p>
            <a:pPr algn="just" marL="355600" marR="5080" indent="-343535">
              <a:lnSpc>
                <a:spcPct val="100000"/>
              </a:lnSpc>
              <a:buFont typeface="Arial MT"/>
              <a:buChar char="•"/>
              <a:tabLst>
                <a:tab pos="356235" algn="l"/>
              </a:tabLst>
            </a:pPr>
            <a:r>
              <a:rPr dirty="0" sz="2000">
                <a:latin typeface="Microsoft Sans Serif"/>
                <a:cs typeface="Microsoft Sans Serif"/>
              </a:rPr>
              <a:t>Resolução</a:t>
            </a:r>
            <a:r>
              <a:rPr dirty="0" sz="2000" spc="-5">
                <a:latin typeface="Microsoft Sans Serif"/>
                <a:cs typeface="Microsoft Sans Serif"/>
              </a:rPr>
              <a:t> </a:t>
            </a:r>
            <a:r>
              <a:rPr dirty="0" sz="2000" spc="-95">
                <a:latin typeface="Microsoft Sans Serif"/>
                <a:cs typeface="Microsoft Sans Serif"/>
              </a:rPr>
              <a:t>SAA/SLT</a:t>
            </a:r>
            <a:r>
              <a:rPr dirty="0" sz="2000" spc="-20">
                <a:latin typeface="Microsoft Sans Serif"/>
                <a:cs typeface="Microsoft Sans Serif"/>
              </a:rPr>
              <a:t> </a:t>
            </a:r>
            <a:r>
              <a:rPr dirty="0" sz="2000" spc="-25">
                <a:latin typeface="Microsoft Sans Serif"/>
                <a:cs typeface="Microsoft Sans Serif"/>
              </a:rPr>
              <a:t>1,</a:t>
            </a:r>
            <a:r>
              <a:rPr dirty="0" sz="2000" spc="-15">
                <a:latin typeface="Microsoft Sans Serif"/>
                <a:cs typeface="Microsoft Sans Serif"/>
              </a:rPr>
              <a:t> </a:t>
            </a:r>
            <a:r>
              <a:rPr dirty="0" sz="2000" spc="55">
                <a:latin typeface="Microsoft Sans Serif"/>
                <a:cs typeface="Microsoft Sans Serif"/>
              </a:rPr>
              <a:t>publicada</a:t>
            </a:r>
            <a:r>
              <a:rPr dirty="0" sz="2000" spc="-15">
                <a:latin typeface="Microsoft Sans Serif"/>
                <a:cs typeface="Microsoft Sans Serif"/>
              </a:rPr>
              <a:t> </a:t>
            </a:r>
            <a:r>
              <a:rPr dirty="0" sz="2000" spc="105">
                <a:latin typeface="Microsoft Sans Serif"/>
                <a:cs typeface="Microsoft Sans Serif"/>
              </a:rPr>
              <a:t>em</a:t>
            </a:r>
            <a:r>
              <a:rPr dirty="0" sz="2000" spc="-10">
                <a:latin typeface="Microsoft Sans Serif"/>
                <a:cs typeface="Microsoft Sans Serif"/>
              </a:rPr>
              <a:t> </a:t>
            </a:r>
            <a:r>
              <a:rPr dirty="0" sz="2000" spc="55">
                <a:latin typeface="Microsoft Sans Serif"/>
                <a:cs typeface="Microsoft Sans Serif"/>
              </a:rPr>
              <a:t>meados</a:t>
            </a:r>
            <a:r>
              <a:rPr dirty="0" sz="2000" spc="-10">
                <a:latin typeface="Microsoft Sans Serif"/>
                <a:cs typeface="Microsoft Sans Serif"/>
              </a:rPr>
              <a:t> </a:t>
            </a:r>
            <a:r>
              <a:rPr dirty="0" sz="2000" spc="60">
                <a:latin typeface="Microsoft Sans Serif"/>
                <a:cs typeface="Microsoft Sans Serif"/>
              </a:rPr>
              <a:t>de</a:t>
            </a:r>
            <a:r>
              <a:rPr dirty="0" sz="2000" spc="-15">
                <a:latin typeface="Microsoft Sans Serif"/>
                <a:cs typeface="Microsoft Sans Serif"/>
              </a:rPr>
              <a:t> </a:t>
            </a:r>
            <a:r>
              <a:rPr dirty="0" sz="2000" spc="25">
                <a:latin typeface="Microsoft Sans Serif"/>
                <a:cs typeface="Microsoft Sans Serif"/>
              </a:rPr>
              <a:t>2020</a:t>
            </a:r>
            <a:r>
              <a:rPr dirty="0" sz="2000" spc="-15">
                <a:latin typeface="Microsoft Sans Serif"/>
                <a:cs typeface="Microsoft Sans Serif"/>
              </a:rPr>
              <a:t> </a:t>
            </a:r>
            <a:r>
              <a:rPr dirty="0" sz="2000" spc="65">
                <a:latin typeface="Microsoft Sans Serif"/>
                <a:cs typeface="Microsoft Sans Serif"/>
              </a:rPr>
              <a:t>pelo</a:t>
            </a:r>
            <a:r>
              <a:rPr dirty="0" sz="2000" spc="-15">
                <a:latin typeface="Microsoft Sans Serif"/>
                <a:cs typeface="Microsoft Sans Serif"/>
              </a:rPr>
              <a:t> </a:t>
            </a:r>
            <a:r>
              <a:rPr dirty="0" sz="2000" spc="45">
                <a:latin typeface="Microsoft Sans Serif"/>
                <a:cs typeface="Microsoft Sans Serif"/>
              </a:rPr>
              <a:t>Governo</a:t>
            </a:r>
            <a:r>
              <a:rPr dirty="0" sz="2000" spc="-20">
                <a:latin typeface="Microsoft Sans Serif"/>
                <a:cs typeface="Microsoft Sans Serif"/>
              </a:rPr>
              <a:t> </a:t>
            </a:r>
            <a:r>
              <a:rPr dirty="0" sz="2000" spc="100">
                <a:latin typeface="Microsoft Sans Serif"/>
                <a:cs typeface="Microsoft Sans Serif"/>
              </a:rPr>
              <a:t>do</a:t>
            </a:r>
            <a:r>
              <a:rPr dirty="0" sz="2000" spc="-10">
                <a:latin typeface="Microsoft Sans Serif"/>
                <a:cs typeface="Microsoft Sans Serif"/>
              </a:rPr>
              <a:t> </a:t>
            </a:r>
            <a:r>
              <a:rPr dirty="0" sz="2000" spc="-229">
                <a:latin typeface="Microsoft Sans Serif"/>
                <a:cs typeface="Microsoft Sans Serif"/>
              </a:rPr>
              <a:t>ESP, </a:t>
            </a:r>
            <a:r>
              <a:rPr dirty="0" sz="2000" spc="-520">
                <a:latin typeface="Microsoft Sans Serif"/>
                <a:cs typeface="Microsoft Sans Serif"/>
              </a:rPr>
              <a:t> </a:t>
            </a:r>
            <a:r>
              <a:rPr dirty="0" sz="2000" spc="30">
                <a:latin typeface="Microsoft Sans Serif"/>
                <a:cs typeface="Microsoft Sans Serif"/>
              </a:rPr>
              <a:t>estabeleceu</a:t>
            </a:r>
            <a:r>
              <a:rPr dirty="0" sz="2000" spc="35">
                <a:latin typeface="Microsoft Sans Serif"/>
                <a:cs typeface="Microsoft Sans Serif"/>
              </a:rPr>
              <a:t> </a:t>
            </a:r>
            <a:r>
              <a:rPr dirty="0" sz="2000" spc="95">
                <a:latin typeface="Microsoft Sans Serif"/>
                <a:cs typeface="Microsoft Sans Serif"/>
              </a:rPr>
              <a:t>o</a:t>
            </a:r>
            <a:r>
              <a:rPr dirty="0" sz="2000" spc="100">
                <a:latin typeface="Microsoft Sans Serif"/>
                <a:cs typeface="Microsoft Sans Serif"/>
              </a:rPr>
              <a:t> </a:t>
            </a:r>
            <a:r>
              <a:rPr dirty="0" sz="2000" spc="75">
                <a:latin typeface="Microsoft Sans Serif"/>
                <a:cs typeface="Microsoft Sans Serif"/>
              </a:rPr>
              <a:t>regramento</a:t>
            </a:r>
            <a:r>
              <a:rPr dirty="0" sz="2000" spc="80">
                <a:latin typeface="Microsoft Sans Serif"/>
                <a:cs typeface="Microsoft Sans Serif"/>
              </a:rPr>
              <a:t> </a:t>
            </a:r>
            <a:r>
              <a:rPr dirty="0" sz="2000" spc="55">
                <a:latin typeface="Microsoft Sans Serif"/>
                <a:cs typeface="Microsoft Sans Serif"/>
              </a:rPr>
              <a:t>para</a:t>
            </a:r>
            <a:r>
              <a:rPr dirty="0" sz="2000" spc="60">
                <a:latin typeface="Microsoft Sans Serif"/>
                <a:cs typeface="Microsoft Sans Serif"/>
              </a:rPr>
              <a:t> </a:t>
            </a:r>
            <a:r>
              <a:rPr dirty="0" sz="2000" spc="50">
                <a:latin typeface="Microsoft Sans Serif"/>
                <a:cs typeface="Microsoft Sans Serif"/>
              </a:rPr>
              <a:t>construção</a:t>
            </a:r>
            <a:r>
              <a:rPr dirty="0" sz="2000" spc="55">
                <a:latin typeface="Microsoft Sans Serif"/>
                <a:cs typeface="Microsoft Sans Serif"/>
              </a:rPr>
              <a:t> </a:t>
            </a:r>
            <a:r>
              <a:rPr dirty="0" sz="2000" spc="60">
                <a:latin typeface="Microsoft Sans Serif"/>
                <a:cs typeface="Microsoft Sans Serif"/>
              </a:rPr>
              <a:t>de</a:t>
            </a:r>
            <a:r>
              <a:rPr dirty="0" sz="2000" spc="65">
                <a:latin typeface="Microsoft Sans Serif"/>
                <a:cs typeface="Microsoft Sans Serif"/>
              </a:rPr>
              <a:t> </a:t>
            </a:r>
            <a:r>
              <a:rPr dirty="0" sz="2000" spc="45">
                <a:latin typeface="Microsoft Sans Serif"/>
                <a:cs typeface="Microsoft Sans Serif"/>
              </a:rPr>
              <a:t>novos</a:t>
            </a:r>
            <a:r>
              <a:rPr dirty="0" sz="2000" spc="50">
                <a:latin typeface="Microsoft Sans Serif"/>
                <a:cs typeface="Microsoft Sans Serif"/>
              </a:rPr>
              <a:t> </a:t>
            </a:r>
            <a:r>
              <a:rPr dirty="0" sz="2000" spc="65">
                <a:latin typeface="Microsoft Sans Serif"/>
                <a:cs typeface="Microsoft Sans Serif"/>
              </a:rPr>
              <a:t>entrepostos</a:t>
            </a:r>
            <a:r>
              <a:rPr dirty="0" sz="2000" spc="70">
                <a:latin typeface="Microsoft Sans Serif"/>
                <a:cs typeface="Microsoft Sans Serif"/>
              </a:rPr>
              <a:t> </a:t>
            </a:r>
            <a:r>
              <a:rPr dirty="0" sz="2000" spc="55">
                <a:solidFill>
                  <a:srgbClr val="333333"/>
                </a:solidFill>
                <a:latin typeface="Microsoft Sans Serif"/>
                <a:cs typeface="Microsoft Sans Serif"/>
              </a:rPr>
              <a:t>de </a:t>
            </a:r>
            <a:r>
              <a:rPr dirty="0" sz="2000" spc="-52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55">
                <a:solidFill>
                  <a:srgbClr val="333333"/>
                </a:solidFill>
                <a:latin typeface="Microsoft Sans Serif"/>
                <a:cs typeface="Microsoft Sans Serif"/>
              </a:rPr>
              <a:t>abastecimento </a:t>
            </a:r>
            <a:r>
              <a:rPr dirty="0" sz="2000" spc="75">
                <a:solidFill>
                  <a:srgbClr val="333333"/>
                </a:solidFill>
                <a:latin typeface="Microsoft Sans Serif"/>
                <a:cs typeface="Microsoft Sans Serif"/>
              </a:rPr>
              <a:t>alimentar </a:t>
            </a:r>
            <a:r>
              <a:rPr dirty="0" sz="2000" spc="80">
                <a:latin typeface="Microsoft Sans Serif"/>
                <a:cs typeface="Microsoft Sans Serif"/>
              </a:rPr>
              <a:t>com </a:t>
            </a:r>
            <a:r>
              <a:rPr dirty="0" sz="2000" spc="-10">
                <a:latin typeface="Microsoft Sans Serif"/>
                <a:cs typeface="Microsoft Sans Serif"/>
              </a:rPr>
              <a:t>acesso</a:t>
            </a:r>
            <a:r>
              <a:rPr dirty="0" sz="2000" spc="-5">
                <a:latin typeface="Microsoft Sans Serif"/>
                <a:cs typeface="Microsoft Sans Serif"/>
              </a:rPr>
              <a:t> </a:t>
            </a:r>
            <a:r>
              <a:rPr dirty="0" sz="2000" spc="80">
                <a:latin typeface="Microsoft Sans Serif"/>
                <a:cs typeface="Microsoft Sans Serif"/>
              </a:rPr>
              <a:t>dado </a:t>
            </a:r>
            <a:r>
              <a:rPr dirty="0" sz="2000" spc="120">
                <a:latin typeface="Microsoft Sans Serif"/>
                <a:cs typeface="Microsoft Sans Serif"/>
              </a:rPr>
              <a:t>por </a:t>
            </a:r>
            <a:r>
              <a:rPr dirty="0" sz="2000" spc="45">
                <a:latin typeface="Microsoft Sans Serif"/>
                <a:cs typeface="Microsoft Sans Serif"/>
              </a:rPr>
              <a:t>rodovias </a:t>
            </a:r>
            <a:r>
              <a:rPr dirty="0" sz="2000" spc="-20">
                <a:latin typeface="Microsoft Sans Serif"/>
                <a:cs typeface="Microsoft Sans Serif"/>
              </a:rPr>
              <a:t>classe</a:t>
            </a:r>
            <a:r>
              <a:rPr dirty="0" sz="2000" spc="-15">
                <a:latin typeface="Microsoft Sans Serif"/>
                <a:cs typeface="Microsoft Sans Serif"/>
              </a:rPr>
              <a:t> </a:t>
            </a:r>
            <a:r>
              <a:rPr dirty="0" sz="2000" spc="35">
                <a:latin typeface="Microsoft Sans Serif"/>
                <a:cs typeface="Microsoft Sans Serif"/>
              </a:rPr>
              <a:t>zero </a:t>
            </a:r>
            <a:r>
              <a:rPr dirty="0" sz="2000" spc="-25">
                <a:latin typeface="Microsoft Sans Serif"/>
                <a:cs typeface="Microsoft Sans Serif"/>
              </a:rPr>
              <a:t>- </a:t>
            </a:r>
            <a:r>
              <a:rPr dirty="0" sz="2000" spc="-20">
                <a:latin typeface="Microsoft Sans Serif"/>
                <a:cs typeface="Microsoft Sans Serif"/>
              </a:rPr>
              <a:t> </a:t>
            </a:r>
            <a:r>
              <a:rPr dirty="0" sz="2000" spc="45">
                <a:solidFill>
                  <a:srgbClr val="333333"/>
                </a:solidFill>
                <a:latin typeface="Microsoft Sans Serif"/>
                <a:cs typeface="Microsoft Sans Serif"/>
              </a:rPr>
              <a:t>Bandeirantes </a:t>
            </a:r>
            <a:r>
              <a:rPr dirty="0" sz="2000" spc="-65">
                <a:solidFill>
                  <a:srgbClr val="333333"/>
                </a:solidFill>
                <a:latin typeface="Microsoft Sans Serif"/>
                <a:cs typeface="Microsoft Sans Serif"/>
              </a:rPr>
              <a:t>(SP-348), </a:t>
            </a:r>
            <a:r>
              <a:rPr dirty="0" sz="2000" spc="55">
                <a:solidFill>
                  <a:srgbClr val="333333"/>
                </a:solidFill>
                <a:latin typeface="Microsoft Sans Serif"/>
                <a:cs typeface="Microsoft Sans Serif"/>
              </a:rPr>
              <a:t>dos </a:t>
            </a:r>
            <a:r>
              <a:rPr dirty="0" sz="2000" spc="50">
                <a:solidFill>
                  <a:srgbClr val="333333"/>
                </a:solidFill>
                <a:latin typeface="Microsoft Sans Serif"/>
                <a:cs typeface="Microsoft Sans Serif"/>
              </a:rPr>
              <a:t>Imigrantes </a:t>
            </a:r>
            <a:r>
              <a:rPr dirty="0" sz="2000" spc="-65">
                <a:solidFill>
                  <a:srgbClr val="333333"/>
                </a:solidFill>
                <a:latin typeface="Microsoft Sans Serif"/>
                <a:cs typeface="Microsoft Sans Serif"/>
              </a:rPr>
              <a:t>(SP-160), </a:t>
            </a:r>
            <a:r>
              <a:rPr dirty="0" sz="2000" spc="10">
                <a:solidFill>
                  <a:srgbClr val="333333"/>
                </a:solidFill>
                <a:latin typeface="Microsoft Sans Serif"/>
                <a:cs typeface="Microsoft Sans Serif"/>
              </a:rPr>
              <a:t>Castello </a:t>
            </a:r>
            <a:r>
              <a:rPr dirty="0" sz="2000" spc="35">
                <a:solidFill>
                  <a:srgbClr val="333333"/>
                </a:solidFill>
                <a:latin typeface="Microsoft Sans Serif"/>
                <a:cs typeface="Microsoft Sans Serif"/>
              </a:rPr>
              <a:t>Branco </a:t>
            </a:r>
            <a:r>
              <a:rPr dirty="0" sz="2000" spc="-65">
                <a:solidFill>
                  <a:srgbClr val="333333"/>
                </a:solidFill>
                <a:latin typeface="Microsoft Sans Serif"/>
                <a:cs typeface="Microsoft Sans Serif"/>
              </a:rPr>
              <a:t>(SP-280), </a:t>
            </a:r>
            <a:r>
              <a:rPr dirty="0" sz="2000" spc="-6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75">
                <a:solidFill>
                  <a:srgbClr val="333333"/>
                </a:solidFill>
                <a:latin typeface="Microsoft Sans Serif"/>
                <a:cs typeface="Microsoft Sans Serif"/>
              </a:rPr>
              <a:t>Ayrton</a:t>
            </a:r>
            <a:r>
              <a:rPr dirty="0" sz="2000" spc="-35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25">
                <a:solidFill>
                  <a:srgbClr val="333333"/>
                </a:solidFill>
                <a:latin typeface="Microsoft Sans Serif"/>
                <a:cs typeface="Microsoft Sans Serif"/>
              </a:rPr>
              <a:t>Senna/Carvalho</a:t>
            </a:r>
            <a:r>
              <a:rPr dirty="0" sz="2000" spc="-25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50">
                <a:solidFill>
                  <a:srgbClr val="333333"/>
                </a:solidFill>
                <a:latin typeface="Microsoft Sans Serif"/>
                <a:cs typeface="Microsoft Sans Serif"/>
              </a:rPr>
              <a:t>Pinto</a:t>
            </a:r>
            <a:r>
              <a:rPr dirty="0" sz="2000" spc="-25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60">
                <a:solidFill>
                  <a:srgbClr val="333333"/>
                </a:solidFill>
                <a:latin typeface="Microsoft Sans Serif"/>
                <a:cs typeface="Microsoft Sans Serif"/>
              </a:rPr>
              <a:t>(SP-070)</a:t>
            </a:r>
            <a:r>
              <a:rPr dirty="0" sz="2000" spc="-4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0">
                <a:solidFill>
                  <a:srgbClr val="333333"/>
                </a:solidFill>
                <a:latin typeface="Microsoft Sans Serif"/>
                <a:cs typeface="Microsoft Sans Serif"/>
              </a:rPr>
              <a:t>e</a:t>
            </a:r>
            <a:r>
              <a:rPr dirty="0" sz="2000" spc="5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30">
                <a:solidFill>
                  <a:srgbClr val="333333"/>
                </a:solidFill>
                <a:latin typeface="Microsoft Sans Serif"/>
                <a:cs typeface="Microsoft Sans Serif"/>
              </a:rPr>
              <a:t>Rodoanel</a:t>
            </a:r>
            <a:r>
              <a:rPr dirty="0" sz="2000" spc="-15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85">
                <a:solidFill>
                  <a:srgbClr val="333333"/>
                </a:solidFill>
                <a:latin typeface="Microsoft Sans Serif"/>
                <a:cs typeface="Microsoft Sans Serif"/>
              </a:rPr>
              <a:t>Mário</a:t>
            </a:r>
            <a:r>
              <a:rPr dirty="0" sz="2000" spc="-25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35">
                <a:solidFill>
                  <a:srgbClr val="333333"/>
                </a:solidFill>
                <a:latin typeface="Microsoft Sans Serif"/>
                <a:cs typeface="Microsoft Sans Serif"/>
              </a:rPr>
              <a:t>Covas</a:t>
            </a:r>
            <a:r>
              <a:rPr dirty="0" sz="2000" spc="-15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60">
                <a:solidFill>
                  <a:srgbClr val="333333"/>
                </a:solidFill>
                <a:latin typeface="Microsoft Sans Serif"/>
                <a:cs typeface="Microsoft Sans Serif"/>
              </a:rPr>
              <a:t>(SP-021)</a:t>
            </a:r>
            <a:endParaRPr sz="2000">
              <a:latin typeface="Microsoft Sans Serif"/>
              <a:cs typeface="Microsoft Sans Serif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58300" y="0"/>
            <a:ext cx="1434083" cy="888492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4884" y="205781"/>
            <a:ext cx="10163330" cy="62649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48" y="957072"/>
            <a:ext cx="10689335" cy="603808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258300" y="0"/>
            <a:ext cx="1434083" cy="88849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93819" y="1616964"/>
            <a:ext cx="6798563" cy="542086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914501" y="3350514"/>
            <a:ext cx="2063114" cy="1122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 indent="127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latin typeface="Verdana"/>
                <a:cs typeface="Verdana"/>
              </a:rPr>
              <a:t>ACESSO </a:t>
            </a:r>
            <a:r>
              <a:rPr dirty="0" sz="1800" b="1">
                <a:latin typeface="Verdana"/>
                <a:cs typeface="Verdana"/>
              </a:rPr>
              <a:t>PELA </a:t>
            </a:r>
            <a:r>
              <a:rPr dirty="0" sz="1800" spc="5" b="1">
                <a:latin typeface="Verdana"/>
                <a:cs typeface="Verdana"/>
              </a:rPr>
              <a:t> </a:t>
            </a:r>
            <a:r>
              <a:rPr dirty="0" sz="1800" spc="-5" b="1">
                <a:latin typeface="Verdana"/>
                <a:cs typeface="Verdana"/>
              </a:rPr>
              <a:t>RODOVIA </a:t>
            </a:r>
            <a:r>
              <a:rPr dirty="0" sz="1800" b="1">
                <a:latin typeface="Verdana"/>
                <a:cs typeface="Verdana"/>
              </a:rPr>
              <a:t>DOS </a:t>
            </a:r>
            <a:r>
              <a:rPr dirty="0" sz="1800" spc="5" b="1">
                <a:latin typeface="Verdana"/>
                <a:cs typeface="Verdana"/>
              </a:rPr>
              <a:t> </a:t>
            </a:r>
            <a:r>
              <a:rPr dirty="0" sz="1800" b="1">
                <a:latin typeface="Verdana"/>
                <a:cs typeface="Verdana"/>
              </a:rPr>
              <a:t>B</a:t>
            </a:r>
            <a:r>
              <a:rPr dirty="0" sz="1800" spc="-10" b="1">
                <a:latin typeface="Verdana"/>
                <a:cs typeface="Verdana"/>
              </a:rPr>
              <a:t>A</a:t>
            </a:r>
            <a:r>
              <a:rPr dirty="0" sz="1800" b="1">
                <a:latin typeface="Verdana"/>
                <a:cs typeface="Verdana"/>
              </a:rPr>
              <a:t>ND</a:t>
            </a:r>
            <a:r>
              <a:rPr dirty="0" sz="1800" spc="-10" b="1">
                <a:latin typeface="Verdana"/>
                <a:cs typeface="Verdana"/>
              </a:rPr>
              <a:t>E</a:t>
            </a:r>
            <a:r>
              <a:rPr dirty="0" sz="1800" b="1">
                <a:latin typeface="Verdana"/>
                <a:cs typeface="Verdana"/>
              </a:rPr>
              <a:t>IR</a:t>
            </a:r>
            <a:r>
              <a:rPr dirty="0" sz="1800" spc="-10" b="1">
                <a:latin typeface="Verdana"/>
                <a:cs typeface="Verdana"/>
              </a:rPr>
              <a:t>A</a:t>
            </a:r>
            <a:r>
              <a:rPr dirty="0" sz="1800" b="1">
                <a:latin typeface="Verdana"/>
                <a:cs typeface="Verdana"/>
              </a:rPr>
              <a:t>NT</a:t>
            </a:r>
            <a:r>
              <a:rPr dirty="0" sz="1800" spc="-10" b="1">
                <a:latin typeface="Verdana"/>
                <a:cs typeface="Verdana"/>
              </a:rPr>
              <a:t>E</a:t>
            </a:r>
            <a:r>
              <a:rPr dirty="0" sz="1800" b="1">
                <a:latin typeface="Verdana"/>
                <a:cs typeface="Verdana"/>
              </a:rPr>
              <a:t>S  (SP-348)</a:t>
            </a:r>
            <a:endParaRPr sz="1800">
              <a:latin typeface="Verdana"/>
              <a:cs typeface="Verdana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258300" y="0"/>
            <a:ext cx="1434083" cy="888492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789426" y="820293"/>
            <a:ext cx="4295775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45"/>
              <a:t>O</a:t>
            </a:r>
            <a:r>
              <a:rPr dirty="0" spc="-50"/>
              <a:t>B</a:t>
            </a:r>
            <a:r>
              <a:rPr dirty="0" spc="-300"/>
              <a:t>JE</a:t>
            </a:r>
            <a:r>
              <a:rPr dirty="0" spc="-345"/>
              <a:t>T</a:t>
            </a:r>
            <a:r>
              <a:rPr dirty="0" spc="40"/>
              <a:t>O</a:t>
            </a:r>
            <a:r>
              <a:rPr dirty="0" spc="-25"/>
              <a:t> </a:t>
            </a:r>
            <a:r>
              <a:rPr dirty="0" spc="35"/>
              <a:t>D</a:t>
            </a:r>
            <a:r>
              <a:rPr dirty="0" spc="45"/>
              <a:t>O</a:t>
            </a:r>
            <a:r>
              <a:rPr dirty="0" spc="-45"/>
              <a:t> </a:t>
            </a:r>
            <a:r>
              <a:rPr dirty="0" spc="-55"/>
              <a:t>LI</a:t>
            </a:r>
            <a:r>
              <a:rPr dirty="0" spc="-95"/>
              <a:t>C</a:t>
            </a:r>
            <a:r>
              <a:rPr dirty="0" spc="-10"/>
              <a:t>ENCIAMEN</a:t>
            </a:r>
            <a:r>
              <a:rPr dirty="0" spc="-45"/>
              <a:t>T</a:t>
            </a:r>
            <a:r>
              <a:rPr dirty="0" spc="40"/>
              <a:t>O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1738" y="1107440"/>
            <a:ext cx="3767454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50"/>
              <a:t>Objetivos</a:t>
            </a:r>
            <a:r>
              <a:rPr dirty="0" spc="-65"/>
              <a:t> </a:t>
            </a:r>
            <a:r>
              <a:rPr dirty="0" spc="80"/>
              <a:t>e</a:t>
            </a:r>
            <a:r>
              <a:rPr dirty="0" spc="-65"/>
              <a:t> </a:t>
            </a:r>
            <a:r>
              <a:rPr dirty="0" spc="55"/>
              <a:t>justificativas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51738" y="1721611"/>
            <a:ext cx="9147175" cy="52387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299085" marR="5080" indent="-28702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99720" algn="l"/>
              </a:tabLst>
            </a:pPr>
            <a:r>
              <a:rPr dirty="0" sz="1800" spc="5">
                <a:latin typeface="Microsoft Sans Serif"/>
                <a:cs typeface="Microsoft Sans Serif"/>
              </a:rPr>
              <a:t>Criação </a:t>
            </a:r>
            <a:r>
              <a:rPr dirty="0" sz="1800" spc="55">
                <a:latin typeface="Microsoft Sans Serif"/>
                <a:cs typeface="Microsoft Sans Serif"/>
              </a:rPr>
              <a:t>de </a:t>
            </a:r>
            <a:r>
              <a:rPr dirty="0" sz="1800" spc="130">
                <a:latin typeface="Microsoft Sans Serif"/>
                <a:cs typeface="Microsoft Sans Serif"/>
              </a:rPr>
              <a:t>um </a:t>
            </a:r>
            <a:r>
              <a:rPr dirty="0" sz="1800" b="1">
                <a:latin typeface="Arial"/>
                <a:cs typeface="Arial"/>
              </a:rPr>
              <a:t>Polo </a:t>
            </a:r>
            <a:r>
              <a:rPr dirty="0" sz="1800" spc="40" b="1">
                <a:latin typeface="Arial"/>
                <a:cs typeface="Arial"/>
              </a:rPr>
              <a:t>de </a:t>
            </a:r>
            <a:r>
              <a:rPr dirty="0" sz="1800" spc="45" b="1">
                <a:latin typeface="Arial"/>
                <a:cs typeface="Arial"/>
              </a:rPr>
              <a:t>Abastecimento, </a:t>
            </a:r>
            <a:r>
              <a:rPr dirty="0" sz="1800" spc="40" b="1">
                <a:latin typeface="Arial"/>
                <a:cs typeface="Arial"/>
              </a:rPr>
              <a:t>Distribuição </a:t>
            </a:r>
            <a:r>
              <a:rPr dirty="0" sz="1800" spc="60" b="1">
                <a:latin typeface="Arial"/>
                <a:cs typeface="Arial"/>
              </a:rPr>
              <a:t>e </a:t>
            </a:r>
            <a:r>
              <a:rPr dirty="0" sz="1800" spc="30" b="1">
                <a:latin typeface="Arial"/>
                <a:cs typeface="Arial"/>
              </a:rPr>
              <a:t>Entreposto </a:t>
            </a:r>
            <a:r>
              <a:rPr dirty="0" sz="1800" spc="65" b="1">
                <a:latin typeface="Arial"/>
                <a:cs typeface="Arial"/>
              </a:rPr>
              <a:t>para </a:t>
            </a:r>
            <a:r>
              <a:rPr dirty="0" sz="1800" spc="-40" b="1">
                <a:latin typeface="Arial"/>
                <a:cs typeface="Arial"/>
              </a:rPr>
              <a:t>São </a:t>
            </a:r>
            <a:r>
              <a:rPr dirty="0" sz="1800" spc="-35" b="1">
                <a:latin typeface="Arial"/>
                <a:cs typeface="Arial"/>
              </a:rPr>
              <a:t> </a:t>
            </a:r>
            <a:r>
              <a:rPr dirty="0" sz="1800" spc="15" b="1">
                <a:latin typeface="Arial"/>
                <a:cs typeface="Arial"/>
              </a:rPr>
              <a:t>Paulo</a:t>
            </a:r>
            <a:r>
              <a:rPr dirty="0" sz="1800" spc="15">
                <a:latin typeface="Microsoft Sans Serif"/>
                <a:cs typeface="Microsoft Sans Serif"/>
              </a:rPr>
              <a:t>, </a:t>
            </a:r>
            <a:r>
              <a:rPr dirty="0" sz="1800" spc="40">
                <a:latin typeface="Microsoft Sans Serif"/>
                <a:cs typeface="Microsoft Sans Serif"/>
              </a:rPr>
              <a:t>centralizando </a:t>
            </a:r>
            <a:r>
              <a:rPr dirty="0" sz="1800" spc="85">
                <a:latin typeface="Microsoft Sans Serif"/>
                <a:cs typeface="Microsoft Sans Serif"/>
              </a:rPr>
              <a:t>em </a:t>
            </a:r>
            <a:r>
              <a:rPr dirty="0" sz="1800" spc="80">
                <a:latin typeface="Microsoft Sans Serif"/>
                <a:cs typeface="Microsoft Sans Serif"/>
              </a:rPr>
              <a:t>uma </a:t>
            </a:r>
            <a:r>
              <a:rPr dirty="0" sz="1800" spc="35">
                <a:latin typeface="Microsoft Sans Serif"/>
                <a:cs typeface="Microsoft Sans Serif"/>
              </a:rPr>
              <a:t>única </a:t>
            </a:r>
            <a:r>
              <a:rPr dirty="0" sz="1800" spc="30">
                <a:latin typeface="Microsoft Sans Serif"/>
                <a:cs typeface="Microsoft Sans Serif"/>
              </a:rPr>
              <a:t>região </a:t>
            </a:r>
            <a:r>
              <a:rPr dirty="0" sz="1800" spc="135">
                <a:latin typeface="Microsoft Sans Serif"/>
                <a:cs typeface="Microsoft Sans Serif"/>
              </a:rPr>
              <a:t>um </a:t>
            </a:r>
            <a:r>
              <a:rPr dirty="0" sz="1800" spc="45">
                <a:latin typeface="Microsoft Sans Serif"/>
                <a:cs typeface="Microsoft Sans Serif"/>
              </a:rPr>
              <a:t>grande </a:t>
            </a:r>
            <a:r>
              <a:rPr dirty="0" sz="1800" spc="60">
                <a:latin typeface="Microsoft Sans Serif"/>
                <a:cs typeface="Microsoft Sans Serif"/>
              </a:rPr>
              <a:t>centro </a:t>
            </a:r>
            <a:r>
              <a:rPr dirty="0" sz="1800" spc="35">
                <a:latin typeface="Microsoft Sans Serif"/>
                <a:cs typeface="Microsoft Sans Serif"/>
              </a:rPr>
              <a:t>logístico </a:t>
            </a:r>
            <a:r>
              <a:rPr dirty="0" sz="1800" spc="55">
                <a:latin typeface="Microsoft Sans Serif"/>
                <a:cs typeface="Microsoft Sans Serif"/>
              </a:rPr>
              <a:t>de </a:t>
            </a:r>
            <a:r>
              <a:rPr dirty="0" sz="1800" spc="80">
                <a:latin typeface="Microsoft Sans Serif"/>
                <a:cs typeface="Microsoft Sans Serif"/>
              </a:rPr>
              <a:t>produtos </a:t>
            </a:r>
            <a:r>
              <a:rPr dirty="0" sz="1800" spc="-465">
                <a:latin typeface="Microsoft Sans Serif"/>
                <a:cs typeface="Microsoft Sans Serif"/>
              </a:rPr>
              <a:t> </a:t>
            </a:r>
            <a:r>
              <a:rPr dirty="0" sz="1800" spc="35">
                <a:latin typeface="Microsoft Sans Serif"/>
                <a:cs typeface="Microsoft Sans Serif"/>
              </a:rPr>
              <a:t>alimentícios, </a:t>
            </a:r>
            <a:r>
              <a:rPr dirty="0" sz="1800" spc="65">
                <a:latin typeface="Microsoft Sans Serif"/>
                <a:cs typeface="Microsoft Sans Serif"/>
              </a:rPr>
              <a:t>com </a:t>
            </a:r>
            <a:r>
              <a:rPr dirty="0" sz="1800" spc="30" b="1">
                <a:latin typeface="Arial"/>
                <a:cs typeface="Arial"/>
              </a:rPr>
              <a:t>Zona </a:t>
            </a:r>
            <a:r>
              <a:rPr dirty="0" sz="1800" spc="35" b="1">
                <a:latin typeface="Arial"/>
                <a:cs typeface="Arial"/>
              </a:rPr>
              <a:t>Cerealista </a:t>
            </a:r>
            <a:r>
              <a:rPr dirty="0" sz="1800" spc="5">
                <a:latin typeface="Microsoft Sans Serif"/>
                <a:cs typeface="Microsoft Sans Serif"/>
              </a:rPr>
              <a:t>e </a:t>
            </a:r>
            <a:r>
              <a:rPr dirty="0" sz="1800" spc="135">
                <a:latin typeface="Microsoft Sans Serif"/>
                <a:cs typeface="Microsoft Sans Serif"/>
              </a:rPr>
              <a:t>um </a:t>
            </a:r>
            <a:r>
              <a:rPr dirty="0" sz="1800" spc="40" b="1">
                <a:latin typeface="Arial"/>
                <a:cs typeface="Arial"/>
              </a:rPr>
              <a:t>Centro </a:t>
            </a:r>
            <a:r>
              <a:rPr dirty="0" sz="1800" spc="-10" b="1">
                <a:latin typeface="Arial"/>
                <a:cs typeface="Arial"/>
              </a:rPr>
              <a:t>Logístico </a:t>
            </a:r>
            <a:r>
              <a:rPr dirty="0" sz="1800" b="1">
                <a:latin typeface="Arial"/>
                <a:cs typeface="Arial"/>
              </a:rPr>
              <a:t>Especializado </a:t>
            </a:r>
            <a:r>
              <a:rPr dirty="0" sz="1800" spc="15">
                <a:latin typeface="Microsoft Sans Serif"/>
                <a:cs typeface="Microsoft Sans Serif"/>
              </a:rPr>
              <a:t>(logística </a:t>
            </a:r>
            <a:r>
              <a:rPr dirty="0" sz="1800" spc="-465">
                <a:latin typeface="Microsoft Sans Serif"/>
                <a:cs typeface="Microsoft Sans Serif"/>
              </a:rPr>
              <a:t> </a:t>
            </a:r>
            <a:r>
              <a:rPr dirty="0" sz="1800" spc="65">
                <a:latin typeface="Microsoft Sans Serif"/>
                <a:cs typeface="Microsoft Sans Serif"/>
              </a:rPr>
              <a:t>intermodal)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 MT"/>
              <a:buChar char="•"/>
            </a:pPr>
            <a:endParaRPr sz="1900">
              <a:latin typeface="Microsoft Sans Serif"/>
              <a:cs typeface="Microsoft Sans Serif"/>
            </a:endParaRPr>
          </a:p>
          <a:p>
            <a:pPr algn="just" marL="355600" marR="5080" indent="-343535">
              <a:lnSpc>
                <a:spcPct val="100000"/>
              </a:lnSpc>
              <a:buFont typeface="Arial MT"/>
              <a:buChar char="•"/>
              <a:tabLst>
                <a:tab pos="356235" algn="l"/>
              </a:tabLst>
            </a:pPr>
            <a:r>
              <a:rPr dirty="0" sz="1800" spc="60">
                <a:latin typeface="Microsoft Sans Serif"/>
                <a:cs typeface="Microsoft Sans Serif"/>
              </a:rPr>
              <a:t>Melhoria</a:t>
            </a:r>
            <a:r>
              <a:rPr dirty="0" sz="1800" spc="65">
                <a:latin typeface="Microsoft Sans Serif"/>
                <a:cs typeface="Microsoft Sans Serif"/>
              </a:rPr>
              <a:t> </a:t>
            </a:r>
            <a:r>
              <a:rPr dirty="0" sz="1800" spc="50">
                <a:latin typeface="Microsoft Sans Serif"/>
                <a:cs typeface="Microsoft Sans Serif"/>
              </a:rPr>
              <a:t>da</a:t>
            </a:r>
            <a:r>
              <a:rPr dirty="0" sz="1800" spc="55">
                <a:latin typeface="Microsoft Sans Serif"/>
                <a:cs typeface="Microsoft Sans Serif"/>
              </a:rPr>
              <a:t> </a:t>
            </a:r>
            <a:r>
              <a:rPr dirty="0" sz="1800" spc="35" b="1">
                <a:latin typeface="Arial"/>
                <a:cs typeface="Arial"/>
              </a:rPr>
              <a:t>eficiência</a:t>
            </a:r>
            <a:r>
              <a:rPr dirty="0" sz="1800" spc="40" b="1">
                <a:latin typeface="Arial"/>
                <a:cs typeface="Arial"/>
              </a:rPr>
              <a:t> </a:t>
            </a:r>
            <a:r>
              <a:rPr dirty="0" sz="1800" spc="10" b="1">
                <a:latin typeface="Arial"/>
                <a:cs typeface="Arial"/>
              </a:rPr>
              <a:t>logística</a:t>
            </a:r>
            <a:r>
              <a:rPr dirty="0" sz="1800" spc="15" b="1">
                <a:latin typeface="Arial"/>
                <a:cs typeface="Arial"/>
              </a:rPr>
              <a:t> </a:t>
            </a:r>
            <a:r>
              <a:rPr dirty="0" sz="1800" spc="45" b="1">
                <a:latin typeface="Arial"/>
                <a:cs typeface="Arial"/>
              </a:rPr>
              <a:t>municipal</a:t>
            </a:r>
            <a:r>
              <a:rPr dirty="0" sz="1800" spc="45">
                <a:latin typeface="Microsoft Sans Serif"/>
                <a:cs typeface="Microsoft Sans Serif"/>
              </a:rPr>
              <a:t>,</a:t>
            </a:r>
            <a:r>
              <a:rPr dirty="0" sz="1800" spc="50">
                <a:latin typeface="Microsoft Sans Serif"/>
                <a:cs typeface="Microsoft Sans Serif"/>
              </a:rPr>
              <a:t> </a:t>
            </a:r>
            <a:r>
              <a:rPr dirty="0" sz="1800" spc="85">
                <a:latin typeface="Microsoft Sans Serif"/>
                <a:cs typeface="Microsoft Sans Serif"/>
              </a:rPr>
              <a:t>em </a:t>
            </a:r>
            <a:r>
              <a:rPr dirty="0" sz="1800" spc="50">
                <a:latin typeface="Microsoft Sans Serif"/>
                <a:cs typeface="Microsoft Sans Serif"/>
              </a:rPr>
              <a:t>função</a:t>
            </a:r>
            <a:r>
              <a:rPr dirty="0" sz="1800" spc="55">
                <a:latin typeface="Microsoft Sans Serif"/>
                <a:cs typeface="Microsoft Sans Serif"/>
              </a:rPr>
              <a:t> de</a:t>
            </a:r>
            <a:r>
              <a:rPr dirty="0" sz="1800" spc="60">
                <a:latin typeface="Microsoft Sans Serif"/>
                <a:cs typeface="Microsoft Sans Serif"/>
              </a:rPr>
              <a:t> </a:t>
            </a:r>
            <a:r>
              <a:rPr dirty="0" sz="1800" spc="15">
                <a:latin typeface="Microsoft Sans Serif"/>
                <a:cs typeface="Microsoft Sans Serif"/>
              </a:rPr>
              <a:t>sua</a:t>
            </a:r>
            <a:r>
              <a:rPr dirty="0" sz="1800" spc="20">
                <a:latin typeface="Microsoft Sans Serif"/>
                <a:cs typeface="Microsoft Sans Serif"/>
              </a:rPr>
              <a:t> </a:t>
            </a:r>
            <a:r>
              <a:rPr dirty="0" sz="1800" spc="10">
                <a:latin typeface="Microsoft Sans Serif"/>
                <a:cs typeface="Microsoft Sans Serif"/>
              </a:rPr>
              <a:t>localização</a:t>
            </a:r>
            <a:r>
              <a:rPr dirty="0" sz="1800" spc="15">
                <a:latin typeface="Microsoft Sans Serif"/>
                <a:cs typeface="Microsoft Sans Serif"/>
              </a:rPr>
              <a:t> </a:t>
            </a:r>
            <a:r>
              <a:rPr dirty="0" sz="1800" spc="5">
                <a:latin typeface="Microsoft Sans Serif"/>
                <a:cs typeface="Microsoft Sans Serif"/>
              </a:rPr>
              <a:t>e </a:t>
            </a:r>
            <a:r>
              <a:rPr dirty="0" sz="1800" spc="10">
                <a:latin typeface="Microsoft Sans Serif"/>
                <a:cs typeface="Microsoft Sans Serif"/>
              </a:rPr>
              <a:t> </a:t>
            </a:r>
            <a:r>
              <a:rPr dirty="0" sz="1800" spc="40">
                <a:latin typeface="Microsoft Sans Serif"/>
                <a:cs typeface="Microsoft Sans Serif"/>
              </a:rPr>
              <a:t>tipificação </a:t>
            </a:r>
            <a:r>
              <a:rPr dirty="0" sz="1800" spc="55">
                <a:latin typeface="Microsoft Sans Serif"/>
                <a:cs typeface="Microsoft Sans Serif"/>
              </a:rPr>
              <a:t>de </a:t>
            </a:r>
            <a:r>
              <a:rPr dirty="0" sz="1800" spc="35">
                <a:latin typeface="Microsoft Sans Serif"/>
                <a:cs typeface="Microsoft Sans Serif"/>
              </a:rPr>
              <a:t>operação </a:t>
            </a:r>
            <a:r>
              <a:rPr dirty="0" sz="1800" spc="50">
                <a:latin typeface="Microsoft Sans Serif"/>
                <a:cs typeface="Microsoft Sans Serif"/>
              </a:rPr>
              <a:t>(recebimento </a:t>
            </a:r>
            <a:r>
              <a:rPr dirty="0" sz="1800" spc="55">
                <a:latin typeface="Microsoft Sans Serif"/>
                <a:cs typeface="Microsoft Sans Serif"/>
              </a:rPr>
              <a:t>de </a:t>
            </a:r>
            <a:r>
              <a:rPr dirty="0" sz="1800" spc="35">
                <a:latin typeface="Microsoft Sans Serif"/>
                <a:cs typeface="Microsoft Sans Serif"/>
              </a:rPr>
              <a:t>carretas </a:t>
            </a:r>
            <a:r>
              <a:rPr dirty="0" sz="1800" spc="85">
                <a:latin typeface="Microsoft Sans Serif"/>
                <a:cs typeface="Microsoft Sans Serif"/>
              </a:rPr>
              <a:t>em </a:t>
            </a:r>
            <a:r>
              <a:rPr dirty="0" sz="1800" spc="25">
                <a:latin typeface="Microsoft Sans Serif"/>
                <a:cs typeface="Microsoft Sans Serif"/>
              </a:rPr>
              <a:t>área </a:t>
            </a:r>
            <a:r>
              <a:rPr dirty="0" sz="1800" spc="35">
                <a:latin typeface="Microsoft Sans Serif"/>
                <a:cs typeface="Microsoft Sans Serif"/>
              </a:rPr>
              <a:t>afastada </a:t>
            </a:r>
            <a:r>
              <a:rPr dirty="0" sz="1800" spc="90">
                <a:latin typeface="Microsoft Sans Serif"/>
                <a:cs typeface="Microsoft Sans Serif"/>
              </a:rPr>
              <a:t>do </a:t>
            </a:r>
            <a:r>
              <a:rPr dirty="0" sz="1800" spc="60">
                <a:latin typeface="Microsoft Sans Serif"/>
                <a:cs typeface="Microsoft Sans Serif"/>
              </a:rPr>
              <a:t>centro </a:t>
            </a:r>
            <a:r>
              <a:rPr dirty="0" sz="1800" spc="5">
                <a:latin typeface="Microsoft Sans Serif"/>
                <a:cs typeface="Microsoft Sans Serif"/>
              </a:rPr>
              <a:t>e </a:t>
            </a:r>
            <a:r>
              <a:rPr dirty="0" sz="1800" spc="10">
                <a:latin typeface="Microsoft Sans Serif"/>
                <a:cs typeface="Microsoft Sans Serif"/>
              </a:rPr>
              <a:t> </a:t>
            </a:r>
            <a:r>
              <a:rPr dirty="0" sz="1800" spc="55">
                <a:latin typeface="Microsoft Sans Serif"/>
                <a:cs typeface="Microsoft Sans Serif"/>
              </a:rPr>
              <a:t>distribuição </a:t>
            </a:r>
            <a:r>
              <a:rPr dirty="0" sz="1800" spc="45">
                <a:latin typeface="Microsoft Sans Serif"/>
                <a:cs typeface="Microsoft Sans Serif"/>
              </a:rPr>
              <a:t>fracionada </a:t>
            </a:r>
            <a:r>
              <a:rPr dirty="0" sz="1800" spc="55">
                <a:latin typeface="Microsoft Sans Serif"/>
                <a:cs typeface="Microsoft Sans Serif"/>
              </a:rPr>
              <a:t>de </a:t>
            </a:r>
            <a:r>
              <a:rPr dirty="0" sz="1800" spc="80">
                <a:latin typeface="Microsoft Sans Serif"/>
                <a:cs typeface="Microsoft Sans Serif"/>
              </a:rPr>
              <a:t>produtos </a:t>
            </a:r>
            <a:r>
              <a:rPr dirty="0" sz="1800" spc="105">
                <a:latin typeface="Microsoft Sans Serif"/>
                <a:cs typeface="Microsoft Sans Serif"/>
              </a:rPr>
              <a:t>por </a:t>
            </a:r>
            <a:r>
              <a:rPr dirty="0" sz="1800" spc="-80">
                <a:latin typeface="Microsoft Sans Serif"/>
                <a:cs typeface="Microsoft Sans Serif"/>
              </a:rPr>
              <a:t>VUCs), </a:t>
            </a:r>
            <a:r>
              <a:rPr dirty="0" sz="1800" spc="50">
                <a:latin typeface="Microsoft Sans Serif"/>
                <a:cs typeface="Microsoft Sans Serif"/>
              </a:rPr>
              <a:t>acarretando </a:t>
            </a:r>
            <a:r>
              <a:rPr dirty="0" sz="1800" spc="85">
                <a:latin typeface="Microsoft Sans Serif"/>
                <a:cs typeface="Microsoft Sans Serif"/>
              </a:rPr>
              <a:t>em </a:t>
            </a:r>
            <a:r>
              <a:rPr dirty="0" sz="1800" spc="50" b="1">
                <a:latin typeface="Arial"/>
                <a:cs typeface="Arial"/>
              </a:rPr>
              <a:t>diminuição </a:t>
            </a:r>
            <a:r>
              <a:rPr dirty="0" sz="1800" spc="-20" b="1">
                <a:latin typeface="Arial"/>
                <a:cs typeface="Arial"/>
              </a:rPr>
              <a:t>dos </a:t>
            </a:r>
            <a:r>
              <a:rPr dirty="0" sz="1800" spc="-15" b="1">
                <a:latin typeface="Arial"/>
                <a:cs typeface="Arial"/>
              </a:rPr>
              <a:t> </a:t>
            </a:r>
            <a:r>
              <a:rPr dirty="0" sz="1800" spc="-5" b="1">
                <a:latin typeface="Arial"/>
                <a:cs typeface="Arial"/>
              </a:rPr>
              <a:t>custos</a:t>
            </a:r>
            <a:r>
              <a:rPr dirty="0" sz="1800" spc="15" b="1">
                <a:latin typeface="Arial"/>
                <a:cs typeface="Arial"/>
              </a:rPr>
              <a:t> </a:t>
            </a:r>
            <a:r>
              <a:rPr dirty="0" sz="1800" spc="50" b="1">
                <a:latin typeface="Arial"/>
                <a:cs typeface="Arial"/>
              </a:rPr>
              <a:t>de</a:t>
            </a:r>
            <a:r>
              <a:rPr dirty="0" sz="1800" spc="10" b="1">
                <a:latin typeface="Arial"/>
                <a:cs typeface="Arial"/>
              </a:rPr>
              <a:t> </a:t>
            </a:r>
            <a:r>
              <a:rPr dirty="0" sz="1800" spc="65" b="1">
                <a:latin typeface="Arial"/>
                <a:cs typeface="Arial"/>
              </a:rPr>
              <a:t>movimentação</a:t>
            </a:r>
            <a:r>
              <a:rPr dirty="0" sz="1800" spc="15" b="1">
                <a:latin typeface="Arial"/>
                <a:cs typeface="Arial"/>
              </a:rPr>
              <a:t> </a:t>
            </a:r>
            <a:r>
              <a:rPr dirty="0" sz="1800" spc="45">
                <a:latin typeface="Microsoft Sans Serif"/>
                <a:cs typeface="Microsoft Sans Serif"/>
              </a:rPr>
              <a:t>de</a:t>
            </a:r>
            <a:r>
              <a:rPr dirty="0" sz="1800" spc="25">
                <a:latin typeface="Microsoft Sans Serif"/>
                <a:cs typeface="Microsoft Sans Serif"/>
              </a:rPr>
              <a:t> </a:t>
            </a:r>
            <a:r>
              <a:rPr dirty="0" sz="1800" spc="45">
                <a:latin typeface="Microsoft Sans Serif"/>
                <a:cs typeface="Microsoft Sans Serif"/>
              </a:rPr>
              <a:t>mercadorias</a:t>
            </a:r>
            <a:r>
              <a:rPr dirty="0" sz="1800" spc="40">
                <a:latin typeface="Microsoft Sans Serif"/>
                <a:cs typeface="Microsoft Sans Serif"/>
              </a:rPr>
              <a:t> </a:t>
            </a:r>
            <a:r>
              <a:rPr dirty="0" sz="1800" spc="5">
                <a:latin typeface="Microsoft Sans Serif"/>
                <a:cs typeface="Microsoft Sans Serif"/>
              </a:rPr>
              <a:t>e</a:t>
            </a:r>
            <a:r>
              <a:rPr dirty="0" sz="1800" spc="25">
                <a:latin typeface="Microsoft Sans Serif"/>
                <a:cs typeface="Microsoft Sans Serif"/>
              </a:rPr>
              <a:t> </a:t>
            </a:r>
            <a:r>
              <a:rPr dirty="0" sz="1800" spc="80" b="1">
                <a:latin typeface="Arial"/>
                <a:cs typeface="Arial"/>
              </a:rPr>
              <a:t>retirada</a:t>
            </a:r>
            <a:r>
              <a:rPr dirty="0" sz="1800" spc="15" b="1">
                <a:latin typeface="Arial"/>
                <a:cs typeface="Arial"/>
              </a:rPr>
              <a:t> </a:t>
            </a:r>
            <a:r>
              <a:rPr dirty="0" sz="1800" spc="50" b="1">
                <a:latin typeface="Arial"/>
                <a:cs typeface="Arial"/>
              </a:rPr>
              <a:t>de</a:t>
            </a:r>
            <a:r>
              <a:rPr dirty="0" sz="1800" b="1">
                <a:latin typeface="Arial"/>
                <a:cs typeface="Arial"/>
              </a:rPr>
              <a:t> </a:t>
            </a:r>
            <a:r>
              <a:rPr dirty="0" sz="1800" spc="125" b="1">
                <a:latin typeface="Arial"/>
                <a:cs typeface="Arial"/>
              </a:rPr>
              <a:t>um</a:t>
            </a:r>
            <a:r>
              <a:rPr dirty="0" sz="1800" spc="5" b="1">
                <a:latin typeface="Arial"/>
                <a:cs typeface="Arial"/>
              </a:rPr>
              <a:t> </a:t>
            </a:r>
            <a:r>
              <a:rPr dirty="0" sz="1800" spc="75" b="1">
                <a:latin typeface="Arial"/>
                <a:cs typeface="Arial"/>
              </a:rPr>
              <a:t>número</a:t>
            </a:r>
            <a:r>
              <a:rPr dirty="0" sz="1800" b="1">
                <a:latin typeface="Arial"/>
                <a:cs typeface="Arial"/>
              </a:rPr>
              <a:t> </a:t>
            </a:r>
            <a:r>
              <a:rPr dirty="0" sz="1800" spc="5" b="1">
                <a:latin typeface="Arial"/>
                <a:cs typeface="Arial"/>
              </a:rPr>
              <a:t>expressivo </a:t>
            </a:r>
            <a:r>
              <a:rPr dirty="0" sz="1800" spc="-490" b="1">
                <a:latin typeface="Arial"/>
                <a:cs typeface="Arial"/>
              </a:rPr>
              <a:t> </a:t>
            </a:r>
            <a:r>
              <a:rPr dirty="0" sz="1800" spc="45" b="1">
                <a:latin typeface="Arial"/>
                <a:cs typeface="Arial"/>
              </a:rPr>
              <a:t>de</a:t>
            </a:r>
            <a:r>
              <a:rPr dirty="0" sz="1800" spc="-45" b="1">
                <a:latin typeface="Arial"/>
                <a:cs typeface="Arial"/>
              </a:rPr>
              <a:t> </a:t>
            </a:r>
            <a:r>
              <a:rPr dirty="0" sz="1800" spc="35" b="1">
                <a:latin typeface="Arial"/>
                <a:cs typeface="Arial"/>
              </a:rPr>
              <a:t>caminhões</a:t>
            </a:r>
            <a:r>
              <a:rPr dirty="0" sz="1800" spc="-50" b="1">
                <a:latin typeface="Arial"/>
                <a:cs typeface="Arial"/>
              </a:rPr>
              <a:t> </a:t>
            </a:r>
            <a:r>
              <a:rPr dirty="0" sz="1800" spc="45" b="1">
                <a:latin typeface="Arial"/>
                <a:cs typeface="Arial"/>
              </a:rPr>
              <a:t>de</a:t>
            </a:r>
            <a:r>
              <a:rPr dirty="0" sz="1800" spc="-45" b="1">
                <a:latin typeface="Arial"/>
                <a:cs typeface="Arial"/>
              </a:rPr>
              <a:t> </a:t>
            </a:r>
            <a:r>
              <a:rPr dirty="0" sz="1800" spc="45" b="1">
                <a:latin typeface="Arial"/>
                <a:cs typeface="Arial"/>
              </a:rPr>
              <a:t>grande</a:t>
            </a:r>
            <a:r>
              <a:rPr dirty="0" sz="1800" spc="-70" b="1">
                <a:latin typeface="Arial"/>
                <a:cs typeface="Arial"/>
              </a:rPr>
              <a:t> </a:t>
            </a:r>
            <a:r>
              <a:rPr dirty="0" sz="1800" spc="80" b="1">
                <a:latin typeface="Arial"/>
                <a:cs typeface="Arial"/>
              </a:rPr>
              <a:t>porte</a:t>
            </a:r>
            <a:r>
              <a:rPr dirty="0" sz="1800" spc="-50" b="1">
                <a:latin typeface="Arial"/>
                <a:cs typeface="Arial"/>
              </a:rPr>
              <a:t> </a:t>
            </a:r>
            <a:r>
              <a:rPr dirty="0" sz="1800" spc="45">
                <a:latin typeface="Microsoft Sans Serif"/>
                <a:cs typeface="Microsoft Sans Serif"/>
              </a:rPr>
              <a:t>da</a:t>
            </a:r>
            <a:r>
              <a:rPr dirty="0" sz="1800" spc="-20">
                <a:latin typeface="Microsoft Sans Serif"/>
                <a:cs typeface="Microsoft Sans Serif"/>
              </a:rPr>
              <a:t> </a:t>
            </a:r>
            <a:r>
              <a:rPr dirty="0" sz="1800" spc="60">
                <a:latin typeface="Microsoft Sans Serif"/>
                <a:cs typeface="Microsoft Sans Serif"/>
              </a:rPr>
              <a:t>malha</a:t>
            </a:r>
            <a:r>
              <a:rPr dirty="0" sz="1800" spc="-30">
                <a:latin typeface="Microsoft Sans Serif"/>
                <a:cs typeface="Microsoft Sans Serif"/>
              </a:rPr>
              <a:t> </a:t>
            </a:r>
            <a:r>
              <a:rPr dirty="0" sz="1800" spc="70">
                <a:latin typeface="Microsoft Sans Serif"/>
                <a:cs typeface="Microsoft Sans Serif"/>
              </a:rPr>
              <a:t>urbana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 MT"/>
              <a:buChar char="•"/>
            </a:pPr>
            <a:endParaRPr sz="1900">
              <a:latin typeface="Microsoft Sans Serif"/>
              <a:cs typeface="Microsoft Sans Serif"/>
            </a:endParaRPr>
          </a:p>
          <a:p>
            <a:pPr algn="just" marL="355600" marR="5080" indent="-343535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356235" algn="l"/>
              </a:tabLst>
            </a:pPr>
            <a:r>
              <a:rPr dirty="0" sz="1800" spc="60">
                <a:latin typeface="Microsoft Sans Serif"/>
                <a:cs typeface="Microsoft Sans Serif"/>
              </a:rPr>
              <a:t>Melhoria</a:t>
            </a:r>
            <a:r>
              <a:rPr dirty="0" sz="1800" spc="600">
                <a:latin typeface="Microsoft Sans Serif"/>
                <a:cs typeface="Microsoft Sans Serif"/>
              </a:rPr>
              <a:t> </a:t>
            </a:r>
            <a:r>
              <a:rPr dirty="0" sz="1800" spc="50">
                <a:latin typeface="Microsoft Sans Serif"/>
                <a:cs typeface="Microsoft Sans Serif"/>
              </a:rPr>
              <a:t>da</a:t>
            </a:r>
            <a:r>
              <a:rPr dirty="0" sz="1800" spc="55">
                <a:latin typeface="Microsoft Sans Serif"/>
                <a:cs typeface="Microsoft Sans Serif"/>
              </a:rPr>
              <a:t> </a:t>
            </a:r>
            <a:r>
              <a:rPr dirty="0" sz="1800" spc="55" b="1">
                <a:latin typeface="Arial"/>
                <a:cs typeface="Arial"/>
              </a:rPr>
              <a:t>mobilidade </a:t>
            </a:r>
            <a:r>
              <a:rPr dirty="0" sz="1800" spc="60" b="1">
                <a:latin typeface="Arial"/>
                <a:cs typeface="Arial"/>
              </a:rPr>
              <a:t>e </a:t>
            </a:r>
            <a:r>
              <a:rPr dirty="0" sz="1800" spc="45" b="1">
                <a:latin typeface="Arial"/>
                <a:cs typeface="Arial"/>
              </a:rPr>
              <a:t>fluidez </a:t>
            </a:r>
            <a:r>
              <a:rPr dirty="0" sz="1800" spc="55" b="1">
                <a:latin typeface="Arial"/>
                <a:cs typeface="Arial"/>
              </a:rPr>
              <a:t>urbana</a:t>
            </a:r>
            <a:r>
              <a:rPr dirty="0" sz="1800" spc="55">
                <a:latin typeface="Microsoft Sans Serif"/>
                <a:cs typeface="Microsoft Sans Serif"/>
              </a:rPr>
              <a:t>,</a:t>
            </a:r>
            <a:r>
              <a:rPr dirty="0" sz="1800" spc="60">
                <a:latin typeface="Microsoft Sans Serif"/>
                <a:cs typeface="Microsoft Sans Serif"/>
              </a:rPr>
              <a:t> </a:t>
            </a:r>
            <a:r>
              <a:rPr dirty="0" sz="1800" spc="90">
                <a:latin typeface="Microsoft Sans Serif"/>
                <a:cs typeface="Microsoft Sans Serif"/>
              </a:rPr>
              <a:t>importando </a:t>
            </a:r>
            <a:r>
              <a:rPr dirty="0" sz="1800" spc="85">
                <a:latin typeface="Microsoft Sans Serif"/>
                <a:cs typeface="Microsoft Sans Serif"/>
              </a:rPr>
              <a:t>em </a:t>
            </a:r>
            <a:r>
              <a:rPr dirty="0" sz="1800" spc="60">
                <a:latin typeface="Microsoft Sans Serif"/>
                <a:cs typeface="Microsoft Sans Serif"/>
              </a:rPr>
              <a:t>diminuição</a:t>
            </a:r>
            <a:r>
              <a:rPr dirty="0" sz="1800" spc="65">
                <a:latin typeface="Microsoft Sans Serif"/>
                <a:cs typeface="Microsoft Sans Serif"/>
              </a:rPr>
              <a:t> </a:t>
            </a:r>
            <a:r>
              <a:rPr dirty="0" sz="1800" spc="45">
                <a:latin typeface="Microsoft Sans Serif"/>
                <a:cs typeface="Microsoft Sans Serif"/>
              </a:rPr>
              <a:t>dos </a:t>
            </a:r>
            <a:r>
              <a:rPr dirty="0" sz="1800" spc="50">
                <a:latin typeface="Microsoft Sans Serif"/>
                <a:cs typeface="Microsoft Sans Serif"/>
              </a:rPr>
              <a:t> congestionamentos</a:t>
            </a:r>
            <a:r>
              <a:rPr dirty="0" sz="1800" spc="55">
                <a:latin typeface="Microsoft Sans Serif"/>
                <a:cs typeface="Microsoft Sans Serif"/>
              </a:rPr>
              <a:t> </a:t>
            </a:r>
            <a:r>
              <a:rPr dirty="0" sz="1800" spc="25">
                <a:latin typeface="Microsoft Sans Serif"/>
                <a:cs typeface="Microsoft Sans Serif"/>
              </a:rPr>
              <a:t>causado</a:t>
            </a:r>
            <a:r>
              <a:rPr dirty="0" sz="1800" spc="30">
                <a:latin typeface="Microsoft Sans Serif"/>
                <a:cs typeface="Microsoft Sans Serif"/>
              </a:rPr>
              <a:t> </a:t>
            </a:r>
            <a:r>
              <a:rPr dirty="0" sz="1800" spc="35">
                <a:latin typeface="Microsoft Sans Serif"/>
                <a:cs typeface="Microsoft Sans Serif"/>
              </a:rPr>
              <a:t>pela</a:t>
            </a:r>
            <a:r>
              <a:rPr dirty="0" sz="1800" spc="40">
                <a:latin typeface="Microsoft Sans Serif"/>
                <a:cs typeface="Microsoft Sans Serif"/>
              </a:rPr>
              <a:t> </a:t>
            </a:r>
            <a:r>
              <a:rPr dirty="0" sz="1800" spc="55">
                <a:latin typeface="Microsoft Sans Serif"/>
                <a:cs typeface="Microsoft Sans Serif"/>
              </a:rPr>
              <a:t>entrada</a:t>
            </a:r>
            <a:r>
              <a:rPr dirty="0" sz="1800" spc="60">
                <a:latin typeface="Microsoft Sans Serif"/>
                <a:cs typeface="Microsoft Sans Serif"/>
              </a:rPr>
              <a:t> </a:t>
            </a:r>
            <a:r>
              <a:rPr dirty="0" sz="1800" spc="55">
                <a:latin typeface="Microsoft Sans Serif"/>
                <a:cs typeface="Microsoft Sans Serif"/>
              </a:rPr>
              <a:t>de</a:t>
            </a:r>
            <a:r>
              <a:rPr dirty="0" sz="1800" spc="60">
                <a:latin typeface="Microsoft Sans Serif"/>
                <a:cs typeface="Microsoft Sans Serif"/>
              </a:rPr>
              <a:t> </a:t>
            </a:r>
            <a:r>
              <a:rPr dirty="0" sz="1800" spc="45">
                <a:latin typeface="Microsoft Sans Serif"/>
                <a:cs typeface="Microsoft Sans Serif"/>
              </a:rPr>
              <a:t>caminhões</a:t>
            </a:r>
            <a:r>
              <a:rPr dirty="0" sz="1800" spc="50">
                <a:latin typeface="Microsoft Sans Serif"/>
                <a:cs typeface="Microsoft Sans Serif"/>
              </a:rPr>
              <a:t> </a:t>
            </a:r>
            <a:r>
              <a:rPr dirty="0" sz="1800" spc="55">
                <a:latin typeface="Microsoft Sans Serif"/>
                <a:cs typeface="Microsoft Sans Serif"/>
              </a:rPr>
              <a:t>de</a:t>
            </a:r>
            <a:r>
              <a:rPr dirty="0" sz="1800" spc="60">
                <a:latin typeface="Microsoft Sans Serif"/>
                <a:cs typeface="Microsoft Sans Serif"/>
              </a:rPr>
              <a:t> </a:t>
            </a:r>
            <a:r>
              <a:rPr dirty="0" sz="1800" spc="45">
                <a:latin typeface="Microsoft Sans Serif"/>
                <a:cs typeface="Microsoft Sans Serif"/>
              </a:rPr>
              <a:t>grande</a:t>
            </a:r>
            <a:r>
              <a:rPr dirty="0" sz="1800" spc="50">
                <a:latin typeface="Microsoft Sans Serif"/>
                <a:cs typeface="Microsoft Sans Serif"/>
              </a:rPr>
              <a:t> </a:t>
            </a:r>
            <a:r>
              <a:rPr dirty="0" sz="1800" spc="90">
                <a:latin typeface="Microsoft Sans Serif"/>
                <a:cs typeface="Microsoft Sans Serif"/>
              </a:rPr>
              <a:t>porte</a:t>
            </a:r>
            <a:r>
              <a:rPr dirty="0" sz="1800" spc="95">
                <a:latin typeface="Microsoft Sans Serif"/>
                <a:cs typeface="Microsoft Sans Serif"/>
              </a:rPr>
              <a:t> </a:t>
            </a:r>
            <a:r>
              <a:rPr dirty="0" sz="1800" spc="5">
                <a:latin typeface="Microsoft Sans Serif"/>
                <a:cs typeface="Microsoft Sans Serif"/>
              </a:rPr>
              <a:t>e </a:t>
            </a:r>
            <a:r>
              <a:rPr dirty="0" sz="1800" spc="10">
                <a:latin typeface="Microsoft Sans Serif"/>
                <a:cs typeface="Microsoft Sans Serif"/>
              </a:rPr>
              <a:t> </a:t>
            </a:r>
            <a:r>
              <a:rPr dirty="0" sz="1800" spc="50" b="1">
                <a:latin typeface="Arial"/>
                <a:cs typeface="Arial"/>
              </a:rPr>
              <a:t>mitigação</a:t>
            </a:r>
            <a:r>
              <a:rPr dirty="0" sz="1800" spc="-50" b="1">
                <a:latin typeface="Arial"/>
                <a:cs typeface="Arial"/>
              </a:rPr>
              <a:t> </a:t>
            </a:r>
            <a:r>
              <a:rPr dirty="0" sz="1800" spc="-20" b="1">
                <a:latin typeface="Arial"/>
                <a:cs typeface="Arial"/>
              </a:rPr>
              <a:t>dos</a:t>
            </a:r>
            <a:r>
              <a:rPr dirty="0" sz="1800" spc="-35" b="1">
                <a:latin typeface="Arial"/>
                <a:cs typeface="Arial"/>
              </a:rPr>
              <a:t> </a:t>
            </a:r>
            <a:r>
              <a:rPr dirty="0" sz="1800" spc="40" b="1">
                <a:latin typeface="Arial"/>
                <a:cs typeface="Arial"/>
              </a:rPr>
              <a:t>impactos</a:t>
            </a:r>
            <a:r>
              <a:rPr dirty="0" sz="1800" spc="-35" b="1">
                <a:latin typeface="Arial"/>
                <a:cs typeface="Arial"/>
              </a:rPr>
              <a:t> </a:t>
            </a:r>
            <a:r>
              <a:rPr dirty="0" sz="1800" spc="45">
                <a:latin typeface="Microsoft Sans Serif"/>
                <a:cs typeface="Microsoft Sans Serif"/>
              </a:rPr>
              <a:t>na</a:t>
            </a:r>
            <a:r>
              <a:rPr dirty="0" sz="1800" spc="-15">
                <a:latin typeface="Microsoft Sans Serif"/>
                <a:cs typeface="Microsoft Sans Serif"/>
              </a:rPr>
              <a:t> </a:t>
            </a:r>
            <a:r>
              <a:rPr dirty="0" sz="1800" spc="50">
                <a:latin typeface="Microsoft Sans Serif"/>
                <a:cs typeface="Microsoft Sans Serif"/>
              </a:rPr>
              <a:t>população</a:t>
            </a:r>
            <a:r>
              <a:rPr dirty="0" sz="1800" spc="-20">
                <a:latin typeface="Microsoft Sans Serif"/>
                <a:cs typeface="Microsoft Sans Serif"/>
              </a:rPr>
              <a:t> </a:t>
            </a:r>
            <a:r>
              <a:rPr dirty="0" sz="1800" spc="15">
                <a:latin typeface="Microsoft Sans Serif"/>
                <a:cs typeface="Microsoft Sans Serif"/>
              </a:rPr>
              <a:t>causados</a:t>
            </a:r>
            <a:r>
              <a:rPr dirty="0" sz="1800" spc="-15">
                <a:latin typeface="Microsoft Sans Serif"/>
                <a:cs typeface="Microsoft Sans Serif"/>
              </a:rPr>
              <a:t> </a:t>
            </a:r>
            <a:r>
              <a:rPr dirty="0" sz="1800" spc="105">
                <a:latin typeface="Microsoft Sans Serif"/>
                <a:cs typeface="Microsoft Sans Serif"/>
              </a:rPr>
              <a:t>por</a:t>
            </a:r>
            <a:r>
              <a:rPr dirty="0" sz="1800" spc="-10">
                <a:latin typeface="Microsoft Sans Serif"/>
                <a:cs typeface="Microsoft Sans Serif"/>
              </a:rPr>
              <a:t> </a:t>
            </a:r>
            <a:r>
              <a:rPr dirty="0" sz="1800" spc="70">
                <a:latin typeface="Microsoft Sans Serif"/>
                <a:cs typeface="Microsoft Sans Serif"/>
              </a:rPr>
              <a:t>parte</a:t>
            </a:r>
            <a:r>
              <a:rPr dirty="0" sz="1800" spc="-5">
                <a:latin typeface="Microsoft Sans Serif"/>
                <a:cs typeface="Microsoft Sans Serif"/>
              </a:rPr>
              <a:t> </a:t>
            </a:r>
            <a:r>
              <a:rPr dirty="0" sz="1800" spc="25">
                <a:latin typeface="Microsoft Sans Serif"/>
                <a:cs typeface="Microsoft Sans Serif"/>
              </a:rPr>
              <a:t>destes</a:t>
            </a:r>
            <a:r>
              <a:rPr dirty="0" sz="1800" spc="-5">
                <a:latin typeface="Microsoft Sans Serif"/>
                <a:cs typeface="Microsoft Sans Serif"/>
              </a:rPr>
              <a:t> </a:t>
            </a:r>
            <a:r>
              <a:rPr dirty="0" sz="1800" spc="20">
                <a:latin typeface="Microsoft Sans Serif"/>
                <a:cs typeface="Microsoft Sans Serif"/>
              </a:rPr>
              <a:t>veículos</a:t>
            </a:r>
            <a:endParaRPr sz="1800">
              <a:latin typeface="Microsoft Sans Serif"/>
              <a:cs typeface="Microsoft Sans Serif"/>
            </a:endParaRPr>
          </a:p>
          <a:p>
            <a:pPr algn="just" marL="355600" marR="5080" indent="-343535">
              <a:lnSpc>
                <a:spcPct val="100000"/>
              </a:lnSpc>
              <a:spcBef>
                <a:spcPts val="2160"/>
              </a:spcBef>
              <a:buFont typeface="Arial MT"/>
              <a:buChar char="•"/>
              <a:tabLst>
                <a:tab pos="356235" algn="l"/>
              </a:tabLst>
            </a:pPr>
            <a:r>
              <a:rPr dirty="0" sz="1800" spc="50">
                <a:latin typeface="Microsoft Sans Serif"/>
                <a:cs typeface="Microsoft Sans Serif"/>
              </a:rPr>
              <a:t>Contribuição </a:t>
            </a:r>
            <a:r>
              <a:rPr dirty="0" sz="1800" spc="60">
                <a:latin typeface="Microsoft Sans Serif"/>
                <a:cs typeface="Microsoft Sans Serif"/>
              </a:rPr>
              <a:t>direta </a:t>
            </a:r>
            <a:r>
              <a:rPr dirty="0" sz="1800" spc="70">
                <a:latin typeface="Microsoft Sans Serif"/>
                <a:cs typeface="Microsoft Sans Serif"/>
              </a:rPr>
              <a:t>com </a:t>
            </a:r>
            <a:r>
              <a:rPr dirty="0" sz="1800" spc="20">
                <a:latin typeface="Microsoft Sans Serif"/>
                <a:cs typeface="Microsoft Sans Serif"/>
              </a:rPr>
              <a:t>os </a:t>
            </a:r>
            <a:r>
              <a:rPr dirty="0" sz="1800" spc="50">
                <a:latin typeface="Microsoft Sans Serif"/>
                <a:cs typeface="Microsoft Sans Serif"/>
              </a:rPr>
              <a:t>objetivos </a:t>
            </a:r>
            <a:r>
              <a:rPr dirty="0" sz="1800" spc="90">
                <a:latin typeface="Microsoft Sans Serif"/>
                <a:cs typeface="Microsoft Sans Serif"/>
              </a:rPr>
              <a:t>do </a:t>
            </a:r>
            <a:r>
              <a:rPr dirty="0" sz="1800" b="1">
                <a:latin typeface="Arial"/>
                <a:cs typeface="Arial"/>
              </a:rPr>
              <a:t>Polo </a:t>
            </a:r>
            <a:r>
              <a:rPr dirty="0" sz="1800" spc="40" b="1">
                <a:latin typeface="Arial"/>
                <a:cs typeface="Arial"/>
              </a:rPr>
              <a:t>de </a:t>
            </a:r>
            <a:r>
              <a:rPr dirty="0" sz="1800" spc="50" b="1">
                <a:latin typeface="Arial"/>
                <a:cs typeface="Arial"/>
              </a:rPr>
              <a:t>Desenvolvimento </a:t>
            </a:r>
            <a:r>
              <a:rPr dirty="0" sz="1800" spc="55" b="1">
                <a:latin typeface="Arial"/>
                <a:cs typeface="Arial"/>
              </a:rPr>
              <a:t>Noroeste </a:t>
            </a:r>
            <a:r>
              <a:rPr dirty="0" sz="1800" spc="60" b="1">
                <a:latin typeface="Arial"/>
                <a:cs typeface="Arial"/>
              </a:rPr>
              <a:t> </a:t>
            </a:r>
            <a:r>
              <a:rPr dirty="0" sz="1800" spc="-95">
                <a:latin typeface="Microsoft Sans Serif"/>
                <a:cs typeface="Microsoft Sans Serif"/>
              </a:rPr>
              <a:t>(PDE-SP),</a:t>
            </a:r>
            <a:r>
              <a:rPr dirty="0" sz="1800" spc="-90">
                <a:latin typeface="Microsoft Sans Serif"/>
                <a:cs typeface="Microsoft Sans Serif"/>
              </a:rPr>
              <a:t> </a:t>
            </a:r>
            <a:r>
              <a:rPr dirty="0" sz="1800" spc="40">
                <a:latin typeface="Microsoft Sans Serif"/>
                <a:cs typeface="Microsoft Sans Serif"/>
              </a:rPr>
              <a:t>cujo</a:t>
            </a:r>
            <a:r>
              <a:rPr dirty="0" sz="1800" spc="45">
                <a:latin typeface="Microsoft Sans Serif"/>
                <a:cs typeface="Microsoft Sans Serif"/>
              </a:rPr>
              <a:t> </a:t>
            </a:r>
            <a:r>
              <a:rPr dirty="0" sz="1800" spc="90">
                <a:latin typeface="Microsoft Sans Serif"/>
                <a:cs typeface="Microsoft Sans Serif"/>
              </a:rPr>
              <a:t>intuito</a:t>
            </a:r>
            <a:r>
              <a:rPr dirty="0" sz="1800" spc="95">
                <a:latin typeface="Microsoft Sans Serif"/>
                <a:cs typeface="Microsoft Sans Serif"/>
              </a:rPr>
              <a:t> </a:t>
            </a:r>
            <a:r>
              <a:rPr dirty="0" sz="1800" spc="5">
                <a:latin typeface="Microsoft Sans Serif"/>
                <a:cs typeface="Microsoft Sans Serif"/>
              </a:rPr>
              <a:t>é</a:t>
            </a:r>
            <a:r>
              <a:rPr dirty="0" sz="1800" spc="10">
                <a:latin typeface="Microsoft Sans Serif"/>
                <a:cs typeface="Microsoft Sans Serif"/>
              </a:rPr>
              <a:t> </a:t>
            </a:r>
            <a:r>
              <a:rPr dirty="0" sz="1800" spc="75" b="1">
                <a:latin typeface="Arial"/>
                <a:cs typeface="Arial"/>
              </a:rPr>
              <a:t>estimular</a:t>
            </a:r>
            <a:r>
              <a:rPr dirty="0" sz="1800" spc="80" b="1">
                <a:latin typeface="Arial"/>
                <a:cs typeface="Arial"/>
              </a:rPr>
              <a:t> </a:t>
            </a:r>
            <a:r>
              <a:rPr dirty="0" sz="1800" spc="85" b="1">
                <a:latin typeface="Arial"/>
                <a:cs typeface="Arial"/>
              </a:rPr>
              <a:t>a </a:t>
            </a:r>
            <a:r>
              <a:rPr dirty="0" sz="1800" spc="25" b="1">
                <a:latin typeface="Arial"/>
                <a:cs typeface="Arial"/>
              </a:rPr>
              <a:t>presença</a:t>
            </a:r>
            <a:r>
              <a:rPr dirty="0" sz="1800" spc="30" b="1">
                <a:latin typeface="Arial"/>
                <a:cs typeface="Arial"/>
              </a:rPr>
              <a:t> </a:t>
            </a:r>
            <a:r>
              <a:rPr dirty="0" sz="1800" spc="50" b="1">
                <a:latin typeface="Arial"/>
                <a:cs typeface="Arial"/>
              </a:rPr>
              <a:t>de</a:t>
            </a:r>
            <a:r>
              <a:rPr dirty="0" sz="1800" spc="55" b="1">
                <a:latin typeface="Arial"/>
                <a:cs typeface="Arial"/>
              </a:rPr>
              <a:t> </a:t>
            </a:r>
            <a:r>
              <a:rPr dirty="0" sz="1800" spc="-35" b="1">
                <a:latin typeface="Arial"/>
                <a:cs typeface="Arial"/>
              </a:rPr>
              <a:t>usos</a:t>
            </a:r>
            <a:r>
              <a:rPr dirty="0" sz="1800" spc="-30" b="1">
                <a:latin typeface="Arial"/>
                <a:cs typeface="Arial"/>
              </a:rPr>
              <a:t> </a:t>
            </a:r>
            <a:r>
              <a:rPr dirty="0" sz="1800" spc="60" b="1">
                <a:latin typeface="Arial"/>
                <a:cs typeface="Arial"/>
              </a:rPr>
              <a:t>não</a:t>
            </a:r>
            <a:r>
              <a:rPr dirty="0" sz="1800" spc="65" b="1">
                <a:latin typeface="Arial"/>
                <a:cs typeface="Arial"/>
              </a:rPr>
              <a:t> </a:t>
            </a:r>
            <a:r>
              <a:rPr dirty="0" sz="1800" spc="20" b="1">
                <a:latin typeface="Arial"/>
                <a:cs typeface="Arial"/>
              </a:rPr>
              <a:t>residenciais</a:t>
            </a:r>
            <a:r>
              <a:rPr dirty="0" sz="1800" spc="25" b="1">
                <a:latin typeface="Arial"/>
                <a:cs typeface="Arial"/>
              </a:rPr>
              <a:t> </a:t>
            </a:r>
            <a:r>
              <a:rPr dirty="0" sz="1800" spc="5">
                <a:latin typeface="Microsoft Sans Serif"/>
                <a:cs typeface="Microsoft Sans Serif"/>
              </a:rPr>
              <a:t>e </a:t>
            </a:r>
            <a:r>
              <a:rPr dirty="0" sz="1800" spc="10">
                <a:latin typeface="Microsoft Sans Serif"/>
                <a:cs typeface="Microsoft Sans Serif"/>
              </a:rPr>
              <a:t> </a:t>
            </a:r>
            <a:r>
              <a:rPr dirty="0" sz="1800" spc="105" b="1">
                <a:latin typeface="Arial"/>
                <a:cs typeface="Arial"/>
              </a:rPr>
              <a:t>aumentar </a:t>
            </a:r>
            <a:r>
              <a:rPr dirty="0" sz="1800" spc="85" b="1">
                <a:latin typeface="Arial"/>
                <a:cs typeface="Arial"/>
              </a:rPr>
              <a:t>a oferta </a:t>
            </a:r>
            <a:r>
              <a:rPr dirty="0" sz="1800" spc="50" b="1">
                <a:latin typeface="Arial"/>
                <a:cs typeface="Arial"/>
              </a:rPr>
              <a:t>de </a:t>
            </a:r>
            <a:r>
              <a:rPr dirty="0" sz="1800" spc="25" b="1">
                <a:latin typeface="Arial"/>
                <a:cs typeface="Arial"/>
              </a:rPr>
              <a:t>empregos </a:t>
            </a:r>
            <a:r>
              <a:rPr dirty="0" sz="1800" spc="45">
                <a:latin typeface="Microsoft Sans Serif"/>
                <a:cs typeface="Microsoft Sans Serif"/>
              </a:rPr>
              <a:t>na </a:t>
            </a:r>
            <a:r>
              <a:rPr dirty="0" sz="1800" spc="15">
                <a:latin typeface="Microsoft Sans Serif"/>
                <a:cs typeface="Microsoft Sans Serif"/>
              </a:rPr>
              <a:t>região, </a:t>
            </a:r>
            <a:r>
              <a:rPr dirty="0" sz="1800" spc="20">
                <a:latin typeface="Microsoft Sans Serif"/>
                <a:cs typeface="Microsoft Sans Serif"/>
              </a:rPr>
              <a:t>cuja </a:t>
            </a:r>
            <a:r>
              <a:rPr dirty="0" sz="1800" spc="45">
                <a:latin typeface="Microsoft Sans Serif"/>
                <a:cs typeface="Microsoft Sans Serif"/>
              </a:rPr>
              <a:t>estimativa </a:t>
            </a:r>
            <a:r>
              <a:rPr dirty="0" sz="1800" spc="5">
                <a:latin typeface="Microsoft Sans Serif"/>
                <a:cs typeface="Microsoft Sans Serif"/>
              </a:rPr>
              <a:t>é </a:t>
            </a:r>
            <a:r>
              <a:rPr dirty="0" sz="1800" spc="55">
                <a:latin typeface="Microsoft Sans Serif"/>
                <a:cs typeface="Microsoft Sans Serif"/>
              </a:rPr>
              <a:t>de </a:t>
            </a:r>
            <a:r>
              <a:rPr dirty="0" sz="1800" spc="5">
                <a:latin typeface="Microsoft Sans Serif"/>
                <a:cs typeface="Microsoft Sans Serif"/>
              </a:rPr>
              <a:t>cerca </a:t>
            </a:r>
            <a:r>
              <a:rPr dirty="0" sz="1800" spc="55">
                <a:latin typeface="Microsoft Sans Serif"/>
                <a:cs typeface="Microsoft Sans Serif"/>
              </a:rPr>
              <a:t>de </a:t>
            </a:r>
            <a:r>
              <a:rPr dirty="0" sz="1800" spc="20" b="1">
                <a:latin typeface="Arial"/>
                <a:cs typeface="Arial"/>
              </a:rPr>
              <a:t>30.000 </a:t>
            </a:r>
            <a:r>
              <a:rPr dirty="0" sz="1800" spc="25" b="1">
                <a:latin typeface="Arial"/>
                <a:cs typeface="Arial"/>
              </a:rPr>
              <a:t> </a:t>
            </a:r>
            <a:r>
              <a:rPr dirty="0" sz="1800" spc="45">
                <a:latin typeface="Microsoft Sans Serif"/>
                <a:cs typeface="Microsoft Sans Serif"/>
              </a:rPr>
              <a:t>empregos</a:t>
            </a:r>
            <a:r>
              <a:rPr dirty="0" sz="1800" spc="-10">
                <a:latin typeface="Microsoft Sans Serif"/>
                <a:cs typeface="Microsoft Sans Serif"/>
              </a:rPr>
              <a:t> </a:t>
            </a:r>
            <a:r>
              <a:rPr dirty="0" sz="1800" spc="55">
                <a:latin typeface="Microsoft Sans Serif"/>
                <a:cs typeface="Microsoft Sans Serif"/>
              </a:rPr>
              <a:t>diretos</a:t>
            </a:r>
            <a:endParaRPr sz="1800">
              <a:latin typeface="Microsoft Sans Serif"/>
              <a:cs typeface="Microsoft Sans Serif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58300" y="0"/>
            <a:ext cx="1434083" cy="88849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1738" y="1107440"/>
            <a:ext cx="2534285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60"/>
              <a:t>Particularidades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51738" y="1721611"/>
            <a:ext cx="9147810" cy="52387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dirty="0" sz="1800" spc="60">
                <a:latin typeface="Microsoft Sans Serif"/>
                <a:cs typeface="Microsoft Sans Serif"/>
              </a:rPr>
              <a:t>Empreendimento</a:t>
            </a:r>
            <a:r>
              <a:rPr dirty="0" sz="1800" spc="-30">
                <a:latin typeface="Microsoft Sans Serif"/>
                <a:cs typeface="Microsoft Sans Serif"/>
              </a:rPr>
              <a:t> </a:t>
            </a:r>
            <a:r>
              <a:rPr dirty="0" sz="1800" spc="55">
                <a:latin typeface="Microsoft Sans Serif"/>
                <a:cs typeface="Microsoft Sans Serif"/>
              </a:rPr>
              <a:t>de</a:t>
            </a:r>
            <a:r>
              <a:rPr dirty="0" sz="1800" spc="-35">
                <a:latin typeface="Microsoft Sans Serif"/>
                <a:cs typeface="Microsoft Sans Serif"/>
              </a:rPr>
              <a:t> </a:t>
            </a:r>
            <a:r>
              <a:rPr dirty="0" sz="1800" spc="45">
                <a:latin typeface="Microsoft Sans Serif"/>
                <a:cs typeface="Microsoft Sans Serif"/>
              </a:rPr>
              <a:t>grande</a:t>
            </a:r>
            <a:r>
              <a:rPr dirty="0" sz="1800" spc="-25">
                <a:latin typeface="Microsoft Sans Serif"/>
                <a:cs typeface="Microsoft Sans Serif"/>
              </a:rPr>
              <a:t> </a:t>
            </a:r>
            <a:r>
              <a:rPr dirty="0" sz="1800" spc="90">
                <a:latin typeface="Microsoft Sans Serif"/>
                <a:cs typeface="Microsoft Sans Serif"/>
              </a:rPr>
              <a:t>porte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har char="•"/>
            </a:pPr>
            <a:endParaRPr sz="1900">
              <a:latin typeface="Microsoft Sans Serif"/>
              <a:cs typeface="Microsoft Sans Serif"/>
            </a:endParaRPr>
          </a:p>
          <a:p>
            <a:pPr algn="just" marL="355600" marR="6985" indent="-343535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356235" algn="l"/>
              </a:tabLst>
            </a:pPr>
            <a:r>
              <a:rPr dirty="0" sz="1800" spc="15">
                <a:latin typeface="Microsoft Sans Serif"/>
                <a:cs typeface="Microsoft Sans Serif"/>
              </a:rPr>
              <a:t>Uso </a:t>
            </a:r>
            <a:r>
              <a:rPr dirty="0" sz="1800" spc="90">
                <a:latin typeface="Microsoft Sans Serif"/>
                <a:cs typeface="Microsoft Sans Serif"/>
              </a:rPr>
              <a:t>do </a:t>
            </a:r>
            <a:r>
              <a:rPr dirty="0" sz="1800" spc="-5">
                <a:latin typeface="Microsoft Sans Serif"/>
                <a:cs typeface="Microsoft Sans Serif"/>
              </a:rPr>
              <a:t>Solo </a:t>
            </a:r>
            <a:r>
              <a:rPr dirty="0" sz="1800" spc="30">
                <a:latin typeface="Microsoft Sans Serif"/>
                <a:cs typeface="Microsoft Sans Serif"/>
              </a:rPr>
              <a:t>estabelecido </a:t>
            </a:r>
            <a:r>
              <a:rPr dirty="0" sz="1800" spc="100">
                <a:latin typeface="Microsoft Sans Serif"/>
                <a:cs typeface="Microsoft Sans Serif"/>
              </a:rPr>
              <a:t>por </a:t>
            </a:r>
            <a:r>
              <a:rPr dirty="0" sz="1800" spc="65">
                <a:latin typeface="Microsoft Sans Serif"/>
                <a:cs typeface="Microsoft Sans Serif"/>
              </a:rPr>
              <a:t>regramento </a:t>
            </a:r>
            <a:r>
              <a:rPr dirty="0" sz="1800" spc="90">
                <a:latin typeface="Microsoft Sans Serif"/>
                <a:cs typeface="Microsoft Sans Serif"/>
              </a:rPr>
              <a:t>próprio do </a:t>
            </a:r>
            <a:r>
              <a:rPr dirty="0" sz="1800" spc="70">
                <a:latin typeface="Microsoft Sans Serif"/>
                <a:cs typeface="Microsoft Sans Serif"/>
              </a:rPr>
              <a:t>município </a:t>
            </a:r>
            <a:r>
              <a:rPr dirty="0" sz="1800" spc="-95">
                <a:latin typeface="Microsoft Sans Serif"/>
                <a:cs typeface="Microsoft Sans Serif"/>
              </a:rPr>
              <a:t>(ZOE </a:t>
            </a:r>
            <a:r>
              <a:rPr dirty="0" sz="1800" spc="370">
                <a:latin typeface="Microsoft Sans Serif"/>
                <a:cs typeface="Microsoft Sans Serif"/>
              </a:rPr>
              <a:t>– </a:t>
            </a:r>
            <a:r>
              <a:rPr dirty="0" sz="1800" spc="25">
                <a:latin typeface="Microsoft Sans Serif"/>
                <a:cs typeface="Microsoft Sans Serif"/>
              </a:rPr>
              <a:t>Zona </a:t>
            </a:r>
            <a:r>
              <a:rPr dirty="0" sz="1800" spc="55">
                <a:latin typeface="Microsoft Sans Serif"/>
                <a:cs typeface="Microsoft Sans Serif"/>
              </a:rPr>
              <a:t>de </a:t>
            </a:r>
            <a:r>
              <a:rPr dirty="0" sz="1800" spc="60">
                <a:latin typeface="Microsoft Sans Serif"/>
                <a:cs typeface="Microsoft Sans Serif"/>
              </a:rPr>
              <a:t> </a:t>
            </a:r>
            <a:r>
              <a:rPr dirty="0" sz="1800" spc="20">
                <a:latin typeface="Microsoft Sans Serif"/>
                <a:cs typeface="Microsoft Sans Serif"/>
              </a:rPr>
              <a:t>Ocupação </a:t>
            </a:r>
            <a:r>
              <a:rPr dirty="0" sz="1800" spc="-30">
                <a:latin typeface="Microsoft Sans Serif"/>
                <a:cs typeface="Microsoft Sans Serif"/>
              </a:rPr>
              <a:t>Especial),</a:t>
            </a:r>
            <a:r>
              <a:rPr dirty="0" sz="1800" spc="-25">
                <a:latin typeface="Microsoft Sans Serif"/>
                <a:cs typeface="Microsoft Sans Serif"/>
              </a:rPr>
              <a:t> </a:t>
            </a:r>
            <a:r>
              <a:rPr dirty="0" sz="1800" spc="90">
                <a:latin typeface="Microsoft Sans Serif"/>
                <a:cs typeface="Microsoft Sans Serif"/>
              </a:rPr>
              <a:t>obtido </a:t>
            </a:r>
            <a:r>
              <a:rPr dirty="0" sz="1800" spc="40">
                <a:latin typeface="Microsoft Sans Serif"/>
                <a:cs typeface="Microsoft Sans Serif"/>
              </a:rPr>
              <a:t>pela </a:t>
            </a:r>
            <a:r>
              <a:rPr dirty="0" sz="1800" spc="15">
                <a:latin typeface="Microsoft Sans Serif"/>
                <a:cs typeface="Microsoft Sans Serif"/>
              </a:rPr>
              <a:t>análise </a:t>
            </a:r>
            <a:r>
              <a:rPr dirty="0" sz="1800" spc="50">
                <a:latin typeface="Microsoft Sans Serif"/>
                <a:cs typeface="Microsoft Sans Serif"/>
              </a:rPr>
              <a:t>de </a:t>
            </a:r>
            <a:r>
              <a:rPr dirty="0" sz="1800" spc="135">
                <a:latin typeface="Microsoft Sans Serif"/>
                <a:cs typeface="Microsoft Sans Serif"/>
              </a:rPr>
              <a:t>um </a:t>
            </a:r>
            <a:r>
              <a:rPr dirty="0" sz="1800" spc="45">
                <a:latin typeface="Microsoft Sans Serif"/>
                <a:cs typeface="Microsoft Sans Serif"/>
              </a:rPr>
              <a:t>Projeto </a:t>
            </a:r>
            <a:r>
              <a:rPr dirty="0" sz="1800" spc="50">
                <a:latin typeface="Microsoft Sans Serif"/>
                <a:cs typeface="Microsoft Sans Serif"/>
              </a:rPr>
              <a:t>de </a:t>
            </a:r>
            <a:r>
              <a:rPr dirty="0" sz="1800" spc="45">
                <a:latin typeface="Microsoft Sans Serif"/>
                <a:cs typeface="Microsoft Sans Serif"/>
              </a:rPr>
              <a:t>Intervenção </a:t>
            </a:r>
            <a:r>
              <a:rPr dirty="0" sz="1800" spc="55">
                <a:latin typeface="Microsoft Sans Serif"/>
                <a:cs typeface="Microsoft Sans Serif"/>
              </a:rPr>
              <a:t>Urbana </a:t>
            </a:r>
            <a:r>
              <a:rPr dirty="0" sz="1800" spc="60">
                <a:latin typeface="Microsoft Sans Serif"/>
                <a:cs typeface="Microsoft Sans Serif"/>
              </a:rPr>
              <a:t> </a:t>
            </a:r>
            <a:r>
              <a:rPr dirty="0" sz="1800" spc="-50">
                <a:latin typeface="Microsoft Sans Serif"/>
                <a:cs typeface="Microsoft Sans Serif"/>
              </a:rPr>
              <a:t>(PIU)</a:t>
            </a:r>
            <a:r>
              <a:rPr dirty="0" sz="1800">
                <a:latin typeface="Microsoft Sans Serif"/>
                <a:cs typeface="Microsoft Sans Serif"/>
              </a:rPr>
              <a:t> </a:t>
            </a:r>
            <a:r>
              <a:rPr dirty="0" sz="1800" spc="5">
                <a:latin typeface="Microsoft Sans Serif"/>
                <a:cs typeface="Microsoft Sans Serif"/>
              </a:rPr>
              <a:t>e</a:t>
            </a:r>
            <a:r>
              <a:rPr dirty="0" sz="1800" spc="-15">
                <a:latin typeface="Microsoft Sans Serif"/>
                <a:cs typeface="Microsoft Sans Serif"/>
              </a:rPr>
              <a:t> </a:t>
            </a:r>
            <a:r>
              <a:rPr dirty="0" sz="1800" spc="105">
                <a:latin typeface="Microsoft Sans Serif"/>
                <a:cs typeface="Microsoft Sans Serif"/>
              </a:rPr>
              <a:t>por</a:t>
            </a:r>
            <a:r>
              <a:rPr dirty="0" sz="1800" spc="-25">
                <a:latin typeface="Microsoft Sans Serif"/>
                <a:cs typeface="Microsoft Sans Serif"/>
              </a:rPr>
              <a:t> </a:t>
            </a:r>
            <a:r>
              <a:rPr dirty="0" sz="1800" spc="35">
                <a:latin typeface="Microsoft Sans Serif"/>
                <a:cs typeface="Microsoft Sans Serif"/>
              </a:rPr>
              <a:t>Decreto</a:t>
            </a:r>
            <a:r>
              <a:rPr dirty="0" sz="1800" spc="15">
                <a:latin typeface="Microsoft Sans Serif"/>
                <a:cs typeface="Microsoft Sans Serif"/>
              </a:rPr>
              <a:t> </a:t>
            </a:r>
            <a:r>
              <a:rPr dirty="0" sz="1800" spc="55">
                <a:latin typeface="Microsoft Sans Serif"/>
                <a:cs typeface="Microsoft Sans Serif"/>
              </a:rPr>
              <a:t>Municipal</a:t>
            </a:r>
            <a:r>
              <a:rPr dirty="0" sz="1800" spc="-40">
                <a:latin typeface="Microsoft Sans Serif"/>
                <a:cs typeface="Microsoft Sans Serif"/>
              </a:rPr>
              <a:t> </a:t>
            </a:r>
            <a:r>
              <a:rPr dirty="0" sz="1800" spc="20">
                <a:latin typeface="Microsoft Sans Serif"/>
                <a:cs typeface="Microsoft Sans Serif"/>
              </a:rPr>
              <a:t>específico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har char="•"/>
            </a:pPr>
            <a:endParaRPr sz="1900">
              <a:latin typeface="Microsoft Sans Serif"/>
              <a:cs typeface="Microsoft Sans Serif"/>
            </a:endParaRPr>
          </a:p>
          <a:p>
            <a:pPr marL="355600" indent="-343535">
              <a:lnSpc>
                <a:spcPct val="100000"/>
              </a:lnSpc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dirty="0" sz="1800" spc="30">
                <a:latin typeface="Microsoft Sans Serif"/>
                <a:cs typeface="Microsoft Sans Serif"/>
              </a:rPr>
              <a:t>Interesse</a:t>
            </a:r>
            <a:r>
              <a:rPr dirty="0" sz="1800" spc="-10">
                <a:latin typeface="Microsoft Sans Serif"/>
                <a:cs typeface="Microsoft Sans Serif"/>
              </a:rPr>
              <a:t> </a:t>
            </a:r>
            <a:r>
              <a:rPr dirty="0" sz="1800" spc="90">
                <a:latin typeface="Microsoft Sans Serif"/>
                <a:cs typeface="Microsoft Sans Serif"/>
              </a:rPr>
              <a:t>do</a:t>
            </a:r>
            <a:r>
              <a:rPr dirty="0" sz="1800" spc="-15">
                <a:latin typeface="Microsoft Sans Serif"/>
                <a:cs typeface="Microsoft Sans Serif"/>
              </a:rPr>
              <a:t> </a:t>
            </a:r>
            <a:r>
              <a:rPr dirty="0" sz="1800" spc="70">
                <a:latin typeface="Microsoft Sans Serif"/>
                <a:cs typeface="Microsoft Sans Serif"/>
              </a:rPr>
              <a:t>município</a:t>
            </a:r>
            <a:r>
              <a:rPr dirty="0" sz="1800" spc="-35">
                <a:latin typeface="Microsoft Sans Serif"/>
                <a:cs typeface="Microsoft Sans Serif"/>
              </a:rPr>
              <a:t> </a:t>
            </a:r>
            <a:r>
              <a:rPr dirty="0" sz="1800" spc="90">
                <a:latin typeface="Microsoft Sans Serif"/>
                <a:cs typeface="Microsoft Sans Serif"/>
              </a:rPr>
              <a:t>no</a:t>
            </a:r>
            <a:r>
              <a:rPr dirty="0" sz="1800" spc="-15">
                <a:latin typeface="Microsoft Sans Serif"/>
                <a:cs typeface="Microsoft Sans Serif"/>
              </a:rPr>
              <a:t> </a:t>
            </a:r>
            <a:r>
              <a:rPr dirty="0" sz="1800" spc="95">
                <a:latin typeface="Microsoft Sans Serif"/>
                <a:cs typeface="Microsoft Sans Serif"/>
              </a:rPr>
              <a:t>fomento</a:t>
            </a:r>
            <a:r>
              <a:rPr dirty="0" sz="1800" spc="-10">
                <a:latin typeface="Microsoft Sans Serif"/>
                <a:cs typeface="Microsoft Sans Serif"/>
              </a:rPr>
              <a:t> </a:t>
            </a:r>
            <a:r>
              <a:rPr dirty="0" sz="1800" spc="55">
                <a:latin typeface="Microsoft Sans Serif"/>
                <a:cs typeface="Microsoft Sans Serif"/>
              </a:rPr>
              <a:t>de</a:t>
            </a:r>
            <a:r>
              <a:rPr dirty="0" sz="1800" spc="-20">
                <a:latin typeface="Microsoft Sans Serif"/>
                <a:cs typeface="Microsoft Sans Serif"/>
              </a:rPr>
              <a:t> </a:t>
            </a:r>
            <a:r>
              <a:rPr dirty="0" sz="1800" spc="30">
                <a:latin typeface="Microsoft Sans Serif"/>
                <a:cs typeface="Microsoft Sans Serif"/>
              </a:rPr>
              <a:t>ocupação</a:t>
            </a:r>
            <a:r>
              <a:rPr dirty="0" sz="1800" spc="10">
                <a:latin typeface="Microsoft Sans Serif"/>
                <a:cs typeface="Microsoft Sans Serif"/>
              </a:rPr>
              <a:t> </a:t>
            </a:r>
            <a:r>
              <a:rPr dirty="0" sz="1800" spc="40">
                <a:latin typeface="Microsoft Sans Serif"/>
                <a:cs typeface="Microsoft Sans Serif"/>
              </a:rPr>
              <a:t>desta</a:t>
            </a:r>
            <a:r>
              <a:rPr dirty="0" sz="1800" spc="-5">
                <a:latin typeface="Microsoft Sans Serif"/>
                <a:cs typeface="Microsoft Sans Serif"/>
              </a:rPr>
              <a:t> </a:t>
            </a:r>
            <a:r>
              <a:rPr dirty="0" sz="1800" spc="50">
                <a:latin typeface="Microsoft Sans Serif"/>
                <a:cs typeface="Microsoft Sans Serif"/>
              </a:rPr>
              <a:t>porção</a:t>
            </a:r>
            <a:r>
              <a:rPr dirty="0" sz="1800">
                <a:latin typeface="Microsoft Sans Serif"/>
                <a:cs typeface="Microsoft Sans Serif"/>
              </a:rPr>
              <a:t> </a:t>
            </a:r>
            <a:r>
              <a:rPr dirty="0" sz="1800" spc="75">
                <a:latin typeface="Microsoft Sans Serif"/>
                <a:cs typeface="Microsoft Sans Serif"/>
              </a:rPr>
              <a:t>territorial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har char="•"/>
            </a:pPr>
            <a:endParaRPr sz="1900">
              <a:latin typeface="Microsoft Sans Serif"/>
              <a:cs typeface="Microsoft Sans Serif"/>
            </a:endParaRPr>
          </a:p>
          <a:p>
            <a:pPr algn="just" marL="355600" marR="5080" indent="-343535">
              <a:lnSpc>
                <a:spcPct val="100000"/>
              </a:lnSpc>
              <a:buFont typeface="Arial MT"/>
              <a:buChar char="•"/>
              <a:tabLst>
                <a:tab pos="356235" algn="l"/>
              </a:tabLst>
            </a:pPr>
            <a:r>
              <a:rPr dirty="0" sz="1800" spc="35">
                <a:latin typeface="Microsoft Sans Serif"/>
                <a:cs typeface="Microsoft Sans Serif"/>
              </a:rPr>
              <a:t>Dependência </a:t>
            </a:r>
            <a:r>
              <a:rPr dirty="0" sz="1800" spc="55">
                <a:latin typeface="Microsoft Sans Serif"/>
                <a:cs typeface="Microsoft Sans Serif"/>
              </a:rPr>
              <a:t>de obtenção </a:t>
            </a:r>
            <a:r>
              <a:rPr dirty="0" sz="1800" spc="45">
                <a:latin typeface="Microsoft Sans Serif"/>
                <a:cs typeface="Microsoft Sans Serif"/>
              </a:rPr>
              <a:t>de </a:t>
            </a:r>
            <a:r>
              <a:rPr dirty="0" sz="1800" spc="65">
                <a:latin typeface="Microsoft Sans Serif"/>
                <a:cs typeface="Microsoft Sans Serif"/>
              </a:rPr>
              <a:t>documentos </a:t>
            </a:r>
            <a:r>
              <a:rPr dirty="0" sz="1800" spc="40">
                <a:latin typeface="Microsoft Sans Serif"/>
                <a:cs typeface="Microsoft Sans Serif"/>
              </a:rPr>
              <a:t>aprovativos </a:t>
            </a:r>
            <a:r>
              <a:rPr dirty="0" sz="1800" spc="80">
                <a:latin typeface="Microsoft Sans Serif"/>
                <a:cs typeface="Microsoft Sans Serif"/>
              </a:rPr>
              <a:t>em </a:t>
            </a:r>
            <a:r>
              <a:rPr dirty="0" sz="1800" spc="20">
                <a:latin typeface="Microsoft Sans Serif"/>
                <a:cs typeface="Microsoft Sans Serif"/>
              </a:rPr>
              <a:t>colegiados </a:t>
            </a:r>
            <a:r>
              <a:rPr dirty="0" sz="1800" spc="30">
                <a:latin typeface="Microsoft Sans Serif"/>
                <a:cs typeface="Microsoft Sans Serif"/>
              </a:rPr>
              <a:t>estaduais </a:t>
            </a:r>
            <a:r>
              <a:rPr dirty="0" sz="1800" spc="5">
                <a:latin typeface="Microsoft Sans Serif"/>
                <a:cs typeface="Microsoft Sans Serif"/>
              </a:rPr>
              <a:t>e </a:t>
            </a:r>
            <a:r>
              <a:rPr dirty="0" sz="1800" spc="10">
                <a:latin typeface="Microsoft Sans Serif"/>
                <a:cs typeface="Microsoft Sans Serif"/>
              </a:rPr>
              <a:t> </a:t>
            </a:r>
            <a:r>
              <a:rPr dirty="0" sz="1800" spc="50">
                <a:latin typeface="Microsoft Sans Serif"/>
                <a:cs typeface="Microsoft Sans Serif"/>
              </a:rPr>
              <a:t>municipais </a:t>
            </a:r>
            <a:r>
              <a:rPr dirty="0" sz="1800" spc="20">
                <a:latin typeface="Microsoft Sans Serif"/>
                <a:cs typeface="Microsoft Sans Serif"/>
              </a:rPr>
              <a:t>diversos, </a:t>
            </a:r>
            <a:r>
              <a:rPr dirty="0" sz="1800" spc="70">
                <a:latin typeface="Microsoft Sans Serif"/>
                <a:cs typeface="Microsoft Sans Serif"/>
              </a:rPr>
              <a:t>com </a:t>
            </a:r>
            <a:r>
              <a:rPr dirty="0" sz="1800" spc="45">
                <a:latin typeface="Microsoft Sans Serif"/>
                <a:cs typeface="Microsoft Sans Serif"/>
              </a:rPr>
              <a:t>estudos </a:t>
            </a:r>
            <a:r>
              <a:rPr dirty="0" sz="1800" spc="50">
                <a:latin typeface="Microsoft Sans Serif"/>
                <a:cs typeface="Microsoft Sans Serif"/>
              </a:rPr>
              <a:t>de </a:t>
            </a:r>
            <a:r>
              <a:rPr dirty="0" sz="1800" spc="40">
                <a:latin typeface="Microsoft Sans Serif"/>
                <a:cs typeface="Microsoft Sans Serif"/>
              </a:rPr>
              <a:t>alta </a:t>
            </a:r>
            <a:r>
              <a:rPr dirty="0" sz="1800" spc="50">
                <a:latin typeface="Microsoft Sans Serif"/>
                <a:cs typeface="Microsoft Sans Serif"/>
              </a:rPr>
              <a:t>complexidade </a:t>
            </a:r>
            <a:r>
              <a:rPr dirty="0" sz="1800" spc="20">
                <a:latin typeface="Microsoft Sans Serif"/>
                <a:cs typeface="Microsoft Sans Serif"/>
              </a:rPr>
              <a:t>(ocupação </a:t>
            </a:r>
            <a:r>
              <a:rPr dirty="0" sz="1800" spc="50">
                <a:latin typeface="Microsoft Sans Serif"/>
                <a:cs typeface="Microsoft Sans Serif"/>
              </a:rPr>
              <a:t>urbanística </a:t>
            </a:r>
            <a:r>
              <a:rPr dirty="0" sz="1800" spc="45">
                <a:latin typeface="Microsoft Sans Serif"/>
                <a:cs typeface="Microsoft Sans Serif"/>
              </a:rPr>
              <a:t>da </a:t>
            </a:r>
            <a:r>
              <a:rPr dirty="0" sz="1800" spc="50">
                <a:latin typeface="Microsoft Sans Serif"/>
                <a:cs typeface="Microsoft Sans Serif"/>
              </a:rPr>
              <a:t> </a:t>
            </a:r>
            <a:r>
              <a:rPr dirty="0" sz="1800" spc="-85">
                <a:latin typeface="Microsoft Sans Serif"/>
                <a:cs typeface="Microsoft Sans Serif"/>
              </a:rPr>
              <a:t>ZOE,</a:t>
            </a:r>
            <a:r>
              <a:rPr dirty="0" sz="1800" spc="-45">
                <a:latin typeface="Microsoft Sans Serif"/>
                <a:cs typeface="Microsoft Sans Serif"/>
              </a:rPr>
              <a:t> </a:t>
            </a:r>
            <a:r>
              <a:rPr dirty="0" sz="1800" spc="80">
                <a:latin typeface="Microsoft Sans Serif"/>
                <a:cs typeface="Microsoft Sans Serif"/>
              </a:rPr>
              <a:t>modelamento</a:t>
            </a:r>
            <a:r>
              <a:rPr dirty="0" sz="1800" spc="-25">
                <a:latin typeface="Microsoft Sans Serif"/>
                <a:cs typeface="Microsoft Sans Serif"/>
              </a:rPr>
              <a:t> </a:t>
            </a:r>
            <a:r>
              <a:rPr dirty="0" sz="1800" spc="55">
                <a:latin typeface="Microsoft Sans Serif"/>
                <a:cs typeface="Microsoft Sans Serif"/>
              </a:rPr>
              <a:t>de</a:t>
            </a:r>
            <a:r>
              <a:rPr dirty="0" sz="1800" spc="-15">
                <a:latin typeface="Microsoft Sans Serif"/>
                <a:cs typeface="Microsoft Sans Serif"/>
              </a:rPr>
              <a:t> </a:t>
            </a:r>
            <a:r>
              <a:rPr dirty="0" sz="1800" spc="40">
                <a:latin typeface="Microsoft Sans Serif"/>
                <a:cs typeface="Microsoft Sans Serif"/>
              </a:rPr>
              <a:t>tráfego)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har char="•"/>
            </a:pPr>
            <a:endParaRPr sz="1900">
              <a:latin typeface="Microsoft Sans Serif"/>
              <a:cs typeface="Microsoft Sans Serif"/>
            </a:endParaRPr>
          </a:p>
          <a:p>
            <a:pPr algn="just" marL="355600" marR="5080" indent="-343535">
              <a:lnSpc>
                <a:spcPct val="100000"/>
              </a:lnSpc>
              <a:buFont typeface="Arial MT"/>
              <a:buChar char="•"/>
              <a:tabLst>
                <a:tab pos="356235" algn="l"/>
              </a:tabLst>
            </a:pPr>
            <a:r>
              <a:rPr dirty="0" sz="1800" spc="25">
                <a:latin typeface="Microsoft Sans Serif"/>
                <a:cs typeface="Microsoft Sans Serif"/>
              </a:rPr>
              <a:t>Participação</a:t>
            </a:r>
            <a:r>
              <a:rPr dirty="0" sz="1800" spc="30">
                <a:latin typeface="Microsoft Sans Serif"/>
                <a:cs typeface="Microsoft Sans Serif"/>
              </a:rPr>
              <a:t> </a:t>
            </a:r>
            <a:r>
              <a:rPr dirty="0" sz="1800" spc="55">
                <a:latin typeface="Microsoft Sans Serif"/>
                <a:cs typeface="Microsoft Sans Serif"/>
              </a:rPr>
              <a:t>de</a:t>
            </a:r>
            <a:r>
              <a:rPr dirty="0" sz="1800" spc="60">
                <a:latin typeface="Microsoft Sans Serif"/>
                <a:cs typeface="Microsoft Sans Serif"/>
              </a:rPr>
              <a:t> </a:t>
            </a:r>
            <a:r>
              <a:rPr dirty="0" sz="1800" spc="90">
                <a:latin typeface="Microsoft Sans Serif"/>
                <a:cs typeface="Microsoft Sans Serif"/>
              </a:rPr>
              <a:t>uma</a:t>
            </a:r>
            <a:r>
              <a:rPr dirty="0" sz="1800" spc="95">
                <a:latin typeface="Microsoft Sans Serif"/>
                <a:cs typeface="Microsoft Sans Serif"/>
              </a:rPr>
              <a:t> </a:t>
            </a:r>
            <a:r>
              <a:rPr dirty="0" sz="1800" spc="35">
                <a:latin typeface="Microsoft Sans Serif"/>
                <a:cs typeface="Microsoft Sans Serif"/>
              </a:rPr>
              <a:t>gama</a:t>
            </a:r>
            <a:r>
              <a:rPr dirty="0" sz="1800" spc="40">
                <a:latin typeface="Microsoft Sans Serif"/>
                <a:cs typeface="Microsoft Sans Serif"/>
              </a:rPr>
              <a:t> </a:t>
            </a:r>
            <a:r>
              <a:rPr dirty="0" sz="1800" spc="55">
                <a:latin typeface="Microsoft Sans Serif"/>
                <a:cs typeface="Microsoft Sans Serif"/>
              </a:rPr>
              <a:t>de</a:t>
            </a:r>
            <a:r>
              <a:rPr dirty="0" sz="1800" spc="60">
                <a:latin typeface="Microsoft Sans Serif"/>
                <a:cs typeface="Microsoft Sans Serif"/>
              </a:rPr>
              <a:t> </a:t>
            </a:r>
            <a:r>
              <a:rPr dirty="0" sz="1800" spc="40">
                <a:latin typeface="Microsoft Sans Serif"/>
                <a:cs typeface="Microsoft Sans Serif"/>
              </a:rPr>
              <a:t>profissionais</a:t>
            </a:r>
            <a:r>
              <a:rPr dirty="0" sz="1800" spc="45">
                <a:latin typeface="Microsoft Sans Serif"/>
                <a:cs typeface="Microsoft Sans Serif"/>
              </a:rPr>
              <a:t> </a:t>
            </a:r>
            <a:r>
              <a:rPr dirty="0" sz="1800" spc="55">
                <a:latin typeface="Microsoft Sans Serif"/>
                <a:cs typeface="Microsoft Sans Serif"/>
              </a:rPr>
              <a:t>bastante</a:t>
            </a:r>
            <a:r>
              <a:rPr dirty="0" sz="1800" spc="60">
                <a:latin typeface="Microsoft Sans Serif"/>
                <a:cs typeface="Microsoft Sans Serif"/>
              </a:rPr>
              <a:t> </a:t>
            </a:r>
            <a:r>
              <a:rPr dirty="0" sz="1800" spc="45">
                <a:latin typeface="Microsoft Sans Serif"/>
                <a:cs typeface="Microsoft Sans Serif"/>
              </a:rPr>
              <a:t>grande</a:t>
            </a:r>
            <a:r>
              <a:rPr dirty="0" sz="1800" spc="50">
                <a:latin typeface="Microsoft Sans Serif"/>
                <a:cs typeface="Microsoft Sans Serif"/>
              </a:rPr>
              <a:t> </a:t>
            </a:r>
            <a:r>
              <a:rPr dirty="0" sz="1800" spc="85">
                <a:latin typeface="Microsoft Sans Serif"/>
                <a:cs typeface="Microsoft Sans Serif"/>
              </a:rPr>
              <a:t>em</a:t>
            </a:r>
            <a:r>
              <a:rPr dirty="0" sz="1800" spc="90">
                <a:latin typeface="Microsoft Sans Serif"/>
                <a:cs typeface="Microsoft Sans Serif"/>
              </a:rPr>
              <a:t> </a:t>
            </a:r>
            <a:r>
              <a:rPr dirty="0" sz="1800" spc="80">
                <a:latin typeface="Microsoft Sans Serif"/>
                <a:cs typeface="Microsoft Sans Serif"/>
              </a:rPr>
              <a:t>termos</a:t>
            </a:r>
            <a:r>
              <a:rPr dirty="0" sz="1800" spc="85">
                <a:latin typeface="Microsoft Sans Serif"/>
                <a:cs typeface="Microsoft Sans Serif"/>
              </a:rPr>
              <a:t> </a:t>
            </a:r>
            <a:r>
              <a:rPr dirty="0" sz="1800" spc="55">
                <a:latin typeface="Microsoft Sans Serif"/>
                <a:cs typeface="Microsoft Sans Serif"/>
              </a:rPr>
              <a:t>de </a:t>
            </a:r>
            <a:r>
              <a:rPr dirty="0" sz="1800" spc="60">
                <a:latin typeface="Microsoft Sans Serif"/>
                <a:cs typeface="Microsoft Sans Serif"/>
              </a:rPr>
              <a:t> </a:t>
            </a:r>
            <a:r>
              <a:rPr dirty="0" sz="1800" spc="30">
                <a:latin typeface="Microsoft Sans Serif"/>
                <a:cs typeface="Microsoft Sans Serif"/>
              </a:rPr>
              <a:t>elaboração</a:t>
            </a:r>
            <a:r>
              <a:rPr dirty="0" sz="1800">
                <a:latin typeface="Microsoft Sans Serif"/>
                <a:cs typeface="Microsoft Sans Serif"/>
              </a:rPr>
              <a:t> </a:t>
            </a:r>
            <a:r>
              <a:rPr dirty="0" sz="1800" spc="55">
                <a:latin typeface="Microsoft Sans Serif"/>
                <a:cs typeface="Microsoft Sans Serif"/>
              </a:rPr>
              <a:t>de</a:t>
            </a:r>
            <a:r>
              <a:rPr dirty="0" sz="1800" spc="-25">
                <a:latin typeface="Microsoft Sans Serif"/>
                <a:cs typeface="Microsoft Sans Serif"/>
              </a:rPr>
              <a:t> </a:t>
            </a:r>
            <a:r>
              <a:rPr dirty="0" sz="1800" spc="45">
                <a:latin typeface="Microsoft Sans Serif"/>
                <a:cs typeface="Microsoft Sans Serif"/>
              </a:rPr>
              <a:t>projetos,</a:t>
            </a:r>
            <a:r>
              <a:rPr dirty="0" sz="1800" spc="-15">
                <a:latin typeface="Microsoft Sans Serif"/>
                <a:cs typeface="Microsoft Sans Serif"/>
              </a:rPr>
              <a:t> </a:t>
            </a:r>
            <a:r>
              <a:rPr dirty="0" sz="1800" spc="45">
                <a:latin typeface="Microsoft Sans Serif"/>
                <a:cs typeface="Microsoft Sans Serif"/>
              </a:rPr>
              <a:t>estudos</a:t>
            </a:r>
            <a:r>
              <a:rPr dirty="0" sz="1800" spc="-30">
                <a:latin typeface="Microsoft Sans Serif"/>
                <a:cs typeface="Microsoft Sans Serif"/>
              </a:rPr>
              <a:t> </a:t>
            </a:r>
            <a:r>
              <a:rPr dirty="0" sz="1800" spc="5">
                <a:latin typeface="Microsoft Sans Serif"/>
                <a:cs typeface="Microsoft Sans Serif"/>
              </a:rPr>
              <a:t>e</a:t>
            </a:r>
            <a:r>
              <a:rPr dirty="0" sz="1800" spc="-15">
                <a:latin typeface="Microsoft Sans Serif"/>
                <a:cs typeface="Microsoft Sans Serif"/>
              </a:rPr>
              <a:t> </a:t>
            </a:r>
            <a:r>
              <a:rPr dirty="0" sz="1800" spc="20">
                <a:latin typeface="Microsoft Sans Serif"/>
                <a:cs typeface="Microsoft Sans Serif"/>
              </a:rPr>
              <a:t>aprovações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har char="•"/>
            </a:pPr>
            <a:endParaRPr sz="1900">
              <a:latin typeface="Microsoft Sans Serif"/>
              <a:cs typeface="Microsoft Sans Serif"/>
            </a:endParaRPr>
          </a:p>
          <a:p>
            <a:pPr algn="just" marL="355600" marR="5080" indent="-343535">
              <a:lnSpc>
                <a:spcPct val="100000"/>
              </a:lnSpc>
              <a:buFont typeface="Arial MT"/>
              <a:buChar char="•"/>
              <a:tabLst>
                <a:tab pos="356235" algn="l"/>
              </a:tabLst>
            </a:pPr>
            <a:r>
              <a:rPr dirty="0" sz="1800" spc="30" b="1">
                <a:solidFill>
                  <a:srgbClr val="FF0000"/>
                </a:solidFill>
                <a:latin typeface="Arial"/>
                <a:cs typeface="Arial"/>
              </a:rPr>
              <a:t>NÃO</a:t>
            </a:r>
            <a:r>
              <a:rPr dirty="0" sz="1800" spc="3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800" spc="-195" b="1">
                <a:solidFill>
                  <a:srgbClr val="FF0000"/>
                </a:solidFill>
                <a:latin typeface="Arial"/>
                <a:cs typeface="Arial"/>
              </a:rPr>
              <a:t>É</a:t>
            </a:r>
            <a:r>
              <a:rPr dirty="0" sz="1800" spc="114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800" spc="125" b="1">
                <a:solidFill>
                  <a:srgbClr val="FF0000"/>
                </a:solidFill>
                <a:latin typeface="Arial"/>
                <a:cs typeface="Arial"/>
              </a:rPr>
              <a:t>UM</a:t>
            </a:r>
            <a:r>
              <a:rPr dirty="0" sz="1800" spc="13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800" spc="-60" b="1">
                <a:solidFill>
                  <a:srgbClr val="FF0000"/>
                </a:solidFill>
                <a:latin typeface="Arial"/>
                <a:cs typeface="Arial"/>
              </a:rPr>
              <a:t>CENTRO</a:t>
            </a:r>
            <a:r>
              <a:rPr dirty="0" sz="1800" spc="-5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800" spc="-50" b="1">
                <a:solidFill>
                  <a:srgbClr val="FF0000"/>
                </a:solidFill>
                <a:latin typeface="Arial"/>
                <a:cs typeface="Arial"/>
              </a:rPr>
              <a:t>LOGÍSTICO</a:t>
            </a:r>
            <a:r>
              <a:rPr dirty="0" sz="1800" spc="-4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FF0000"/>
                </a:solidFill>
                <a:latin typeface="Arial"/>
                <a:cs typeface="Arial"/>
              </a:rPr>
              <a:t>CONVENCIONAL,</a:t>
            </a:r>
            <a:r>
              <a:rPr dirty="0" sz="1800" spc="-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800" spc="-135" b="1">
                <a:solidFill>
                  <a:srgbClr val="FF0000"/>
                </a:solidFill>
                <a:latin typeface="Arial"/>
                <a:cs typeface="Arial"/>
              </a:rPr>
              <a:t>TRATA-SE</a:t>
            </a:r>
            <a:r>
              <a:rPr dirty="0" sz="1800" spc="-13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800" spc="-85" b="1">
                <a:solidFill>
                  <a:srgbClr val="FF0000"/>
                </a:solidFill>
                <a:latin typeface="Arial"/>
                <a:cs typeface="Arial"/>
              </a:rPr>
              <a:t>DE</a:t>
            </a:r>
            <a:r>
              <a:rPr dirty="0" sz="1800" spc="-8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800" spc="120" b="1">
                <a:solidFill>
                  <a:srgbClr val="FF0000"/>
                </a:solidFill>
                <a:latin typeface="Arial"/>
                <a:cs typeface="Arial"/>
              </a:rPr>
              <a:t>UM </a:t>
            </a:r>
            <a:r>
              <a:rPr dirty="0" sz="1800" spc="12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800" spc="-40" b="1">
                <a:solidFill>
                  <a:srgbClr val="FF0000"/>
                </a:solidFill>
                <a:latin typeface="Arial"/>
                <a:cs typeface="Arial"/>
              </a:rPr>
              <a:t>LOTEAMENTO </a:t>
            </a:r>
            <a:r>
              <a:rPr dirty="0" sz="1800" spc="10" b="1">
                <a:solidFill>
                  <a:srgbClr val="FF0000"/>
                </a:solidFill>
                <a:latin typeface="Arial"/>
                <a:cs typeface="Arial"/>
              </a:rPr>
              <a:t>COM </a:t>
            </a:r>
            <a:r>
              <a:rPr dirty="0" sz="1800" spc="-140" b="1">
                <a:solidFill>
                  <a:srgbClr val="FF0000"/>
                </a:solidFill>
                <a:latin typeface="Arial"/>
                <a:cs typeface="Arial"/>
              </a:rPr>
              <a:t>ACESSO </a:t>
            </a:r>
            <a:r>
              <a:rPr dirty="0" sz="1800" spc="-25" b="1">
                <a:solidFill>
                  <a:srgbClr val="FF0000"/>
                </a:solidFill>
                <a:latin typeface="Arial"/>
                <a:cs typeface="Arial"/>
              </a:rPr>
              <a:t>CONTROLADO, </a:t>
            </a:r>
            <a:r>
              <a:rPr dirty="0" sz="1800" spc="5" b="1">
                <a:solidFill>
                  <a:srgbClr val="FF0000"/>
                </a:solidFill>
                <a:latin typeface="Arial"/>
                <a:cs typeface="Arial"/>
              </a:rPr>
              <a:t>ONDE </a:t>
            </a:r>
            <a:r>
              <a:rPr dirty="0" sz="1800" spc="30" b="1">
                <a:solidFill>
                  <a:srgbClr val="FF0000"/>
                </a:solidFill>
                <a:latin typeface="Arial"/>
                <a:cs typeface="Arial"/>
              </a:rPr>
              <a:t>NÃO </a:t>
            </a:r>
            <a:r>
              <a:rPr dirty="0" sz="1800" spc="5" b="1">
                <a:solidFill>
                  <a:srgbClr val="FF0000"/>
                </a:solidFill>
                <a:latin typeface="Arial"/>
                <a:cs typeface="Arial"/>
              </a:rPr>
              <a:t>HÁ </a:t>
            </a:r>
            <a:r>
              <a:rPr dirty="0" sz="1800" spc="-40" b="1">
                <a:solidFill>
                  <a:srgbClr val="FF0000"/>
                </a:solidFill>
                <a:latin typeface="Arial"/>
                <a:cs typeface="Arial"/>
              </a:rPr>
              <a:t>CONEXÃO </a:t>
            </a:r>
            <a:r>
              <a:rPr dirty="0" sz="1800" spc="-85" b="1">
                <a:solidFill>
                  <a:srgbClr val="FF0000"/>
                </a:solidFill>
                <a:latin typeface="Arial"/>
                <a:cs typeface="Arial"/>
              </a:rPr>
              <a:t>DE </a:t>
            </a:r>
            <a:r>
              <a:rPr dirty="0" sz="1800" spc="-75" b="1">
                <a:solidFill>
                  <a:srgbClr val="FF0000"/>
                </a:solidFill>
                <a:latin typeface="Arial"/>
                <a:cs typeface="Arial"/>
              </a:rPr>
              <a:t>SUA </a:t>
            </a:r>
            <a:r>
              <a:rPr dirty="0" sz="1800" spc="-7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800" spc="10" b="1">
                <a:solidFill>
                  <a:srgbClr val="FF0000"/>
                </a:solidFill>
                <a:latin typeface="Arial"/>
                <a:cs typeface="Arial"/>
              </a:rPr>
              <a:t>MALHA </a:t>
            </a:r>
            <a:r>
              <a:rPr dirty="0" sz="1800" spc="-15" b="1">
                <a:solidFill>
                  <a:srgbClr val="FF0000"/>
                </a:solidFill>
                <a:latin typeface="Arial"/>
                <a:cs typeface="Arial"/>
              </a:rPr>
              <a:t>VIÁRIA </a:t>
            </a:r>
            <a:r>
              <a:rPr dirty="0" sz="1800" spc="10" b="1">
                <a:solidFill>
                  <a:srgbClr val="FF0000"/>
                </a:solidFill>
                <a:latin typeface="Arial"/>
                <a:cs typeface="Arial"/>
              </a:rPr>
              <a:t>COM </a:t>
            </a:r>
            <a:r>
              <a:rPr dirty="0" sz="1800" spc="30" b="1">
                <a:solidFill>
                  <a:srgbClr val="FF0000"/>
                </a:solidFill>
                <a:latin typeface="Arial"/>
                <a:cs typeface="Arial"/>
              </a:rPr>
              <a:t>O </a:t>
            </a:r>
            <a:r>
              <a:rPr dirty="0" sz="1800" spc="-60" b="1">
                <a:solidFill>
                  <a:srgbClr val="FF0000"/>
                </a:solidFill>
                <a:latin typeface="Arial"/>
                <a:cs typeface="Arial"/>
              </a:rPr>
              <a:t>RETÍCULO </a:t>
            </a:r>
            <a:r>
              <a:rPr dirty="0" sz="1800" spc="-10" b="1">
                <a:solidFill>
                  <a:srgbClr val="FF0000"/>
                </a:solidFill>
                <a:latin typeface="Arial"/>
                <a:cs typeface="Arial"/>
              </a:rPr>
              <a:t>URBANO </a:t>
            </a:r>
            <a:r>
              <a:rPr dirty="0" sz="1800" spc="-50" b="1">
                <a:solidFill>
                  <a:srgbClr val="FF0000"/>
                </a:solidFill>
                <a:latin typeface="Arial"/>
                <a:cs typeface="Arial"/>
              </a:rPr>
              <a:t>CIRCULANTE, </a:t>
            </a:r>
            <a:r>
              <a:rPr dirty="0" sz="1800" spc="-40" b="1">
                <a:solidFill>
                  <a:srgbClr val="FF0000"/>
                </a:solidFill>
                <a:latin typeface="Arial"/>
                <a:cs typeface="Arial"/>
              </a:rPr>
              <a:t>CONCEITO </a:t>
            </a:r>
            <a:r>
              <a:rPr dirty="0" sz="1800" spc="-90" b="1">
                <a:solidFill>
                  <a:srgbClr val="FF0000"/>
                </a:solidFill>
                <a:latin typeface="Arial"/>
                <a:cs typeface="Arial"/>
              </a:rPr>
              <a:t>POSSÍVEL </a:t>
            </a:r>
            <a:r>
              <a:rPr dirty="0" sz="1800" spc="-8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800" spc="-105" b="1">
                <a:solidFill>
                  <a:srgbClr val="FF0000"/>
                </a:solidFill>
                <a:latin typeface="Arial"/>
                <a:cs typeface="Arial"/>
              </a:rPr>
              <a:t>PELA</a:t>
            </a:r>
            <a:r>
              <a:rPr dirty="0" sz="1800" spc="-5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800" spc="-60" b="1">
                <a:solidFill>
                  <a:srgbClr val="FF0000"/>
                </a:solidFill>
                <a:latin typeface="Arial"/>
                <a:cs typeface="Arial"/>
              </a:rPr>
              <a:t>ATUALIZAÇÃO</a:t>
            </a:r>
            <a:r>
              <a:rPr dirty="0" sz="1800" spc="-5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800" spc="-35" b="1">
                <a:solidFill>
                  <a:srgbClr val="FF0000"/>
                </a:solidFill>
                <a:latin typeface="Arial"/>
                <a:cs typeface="Arial"/>
              </a:rPr>
              <a:t>DA</a:t>
            </a:r>
            <a:r>
              <a:rPr dirty="0" sz="1800" spc="-4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800" spc="-60" b="1">
                <a:solidFill>
                  <a:srgbClr val="FF0000"/>
                </a:solidFill>
                <a:latin typeface="Arial"/>
                <a:cs typeface="Arial"/>
              </a:rPr>
              <a:t>LEI</a:t>
            </a:r>
            <a:r>
              <a:rPr dirty="0" sz="1800" spc="-4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800" spc="55" b="1">
                <a:solidFill>
                  <a:srgbClr val="FF0000"/>
                </a:solidFill>
                <a:latin typeface="Arial"/>
                <a:cs typeface="Arial"/>
              </a:rPr>
              <a:t>6766/79</a:t>
            </a:r>
            <a:r>
              <a:rPr dirty="0" sz="1800" spc="-8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800" spc="-100" b="1">
                <a:solidFill>
                  <a:srgbClr val="FF0000"/>
                </a:solidFill>
                <a:latin typeface="Arial"/>
                <a:cs typeface="Arial"/>
              </a:rPr>
              <a:t>PELA</a:t>
            </a:r>
            <a:r>
              <a:rPr dirty="0" sz="1800" spc="-5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800" spc="-60" b="1">
                <a:solidFill>
                  <a:srgbClr val="FF0000"/>
                </a:solidFill>
                <a:latin typeface="Arial"/>
                <a:cs typeface="Arial"/>
              </a:rPr>
              <a:t>LEI</a:t>
            </a:r>
            <a:r>
              <a:rPr dirty="0" sz="1800" spc="-4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800" spc="40" b="1">
                <a:solidFill>
                  <a:srgbClr val="FF0000"/>
                </a:solidFill>
                <a:latin typeface="Arial"/>
                <a:cs typeface="Arial"/>
              </a:rPr>
              <a:t>13.465/2017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58300" y="0"/>
            <a:ext cx="1434083" cy="88849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1738" y="1107440"/>
            <a:ext cx="1671955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40"/>
              <a:t>HIS</a:t>
            </a:r>
            <a:r>
              <a:rPr dirty="0" spc="-90"/>
              <a:t>T</a:t>
            </a:r>
            <a:r>
              <a:rPr dirty="0" spc="-45"/>
              <a:t>ÓRI</a:t>
            </a:r>
            <a:r>
              <a:rPr dirty="0" spc="-114"/>
              <a:t>C</a:t>
            </a:r>
            <a:r>
              <a:rPr dirty="0" spc="40"/>
              <a:t>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51738" y="1720088"/>
            <a:ext cx="9147175" cy="551370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299085" algn="l"/>
                <a:tab pos="299720" algn="l"/>
                <a:tab pos="1503045" algn="l"/>
                <a:tab pos="2873375" algn="l"/>
                <a:tab pos="3675379" algn="l"/>
                <a:tab pos="4903470" algn="l"/>
                <a:tab pos="5497830" algn="l"/>
                <a:tab pos="6490335" algn="l"/>
                <a:tab pos="7719059" algn="l"/>
                <a:tab pos="8988425" algn="l"/>
              </a:tabLst>
            </a:pPr>
            <a:r>
              <a:rPr dirty="0" sz="2000" spc="10">
                <a:latin typeface="Microsoft Sans Serif"/>
                <a:cs typeface="Microsoft Sans Serif"/>
              </a:rPr>
              <a:t>Co</a:t>
            </a:r>
            <a:r>
              <a:rPr dirty="0" sz="2000">
                <a:latin typeface="Microsoft Sans Serif"/>
                <a:cs typeface="Microsoft Sans Serif"/>
              </a:rPr>
              <a:t>n</a:t>
            </a:r>
            <a:r>
              <a:rPr dirty="0" sz="2000" spc="-50">
                <a:latin typeface="Microsoft Sans Serif"/>
                <a:cs typeface="Microsoft Sans Serif"/>
              </a:rPr>
              <a:t>c</a:t>
            </a:r>
            <a:r>
              <a:rPr dirty="0" sz="2000" spc="35">
                <a:latin typeface="Microsoft Sans Serif"/>
                <a:cs typeface="Microsoft Sans Serif"/>
              </a:rPr>
              <a:t>e</a:t>
            </a:r>
            <a:r>
              <a:rPr dirty="0" sz="2000">
                <a:latin typeface="Microsoft Sans Serif"/>
                <a:cs typeface="Microsoft Sans Serif"/>
              </a:rPr>
              <a:t>i</a:t>
            </a:r>
            <a:r>
              <a:rPr dirty="0" sz="2000" spc="75">
                <a:latin typeface="Microsoft Sans Serif"/>
                <a:cs typeface="Microsoft Sans Serif"/>
              </a:rPr>
              <a:t>t</a:t>
            </a:r>
            <a:r>
              <a:rPr dirty="0" sz="2000" spc="165">
                <a:latin typeface="Microsoft Sans Serif"/>
                <a:cs typeface="Microsoft Sans Serif"/>
              </a:rPr>
              <a:t>o</a:t>
            </a:r>
            <a:r>
              <a:rPr dirty="0" sz="2000">
                <a:latin typeface="Microsoft Sans Serif"/>
                <a:cs typeface="Microsoft Sans Serif"/>
              </a:rPr>
              <a:t>	</a:t>
            </a:r>
            <a:r>
              <a:rPr dirty="0" sz="2000" spc="10">
                <a:latin typeface="Microsoft Sans Serif"/>
                <a:cs typeface="Microsoft Sans Serif"/>
              </a:rPr>
              <a:t>el</a:t>
            </a:r>
            <a:r>
              <a:rPr dirty="0" sz="2000" spc="10">
                <a:latin typeface="Microsoft Sans Serif"/>
                <a:cs typeface="Microsoft Sans Serif"/>
              </a:rPr>
              <a:t>a</a:t>
            </a:r>
            <a:r>
              <a:rPr dirty="0" sz="2000" spc="140">
                <a:latin typeface="Microsoft Sans Serif"/>
                <a:cs typeface="Microsoft Sans Serif"/>
              </a:rPr>
              <a:t>bo</a:t>
            </a:r>
            <a:r>
              <a:rPr dirty="0" sz="2000" spc="40">
                <a:latin typeface="Microsoft Sans Serif"/>
                <a:cs typeface="Microsoft Sans Serif"/>
              </a:rPr>
              <a:t>r</a:t>
            </a:r>
            <a:r>
              <a:rPr dirty="0" sz="2000" spc="65">
                <a:latin typeface="Microsoft Sans Serif"/>
                <a:cs typeface="Microsoft Sans Serif"/>
              </a:rPr>
              <a:t>ad</a:t>
            </a:r>
            <a:r>
              <a:rPr dirty="0" sz="2000" spc="70">
                <a:latin typeface="Microsoft Sans Serif"/>
                <a:cs typeface="Microsoft Sans Serif"/>
              </a:rPr>
              <a:t>o</a:t>
            </a:r>
            <a:r>
              <a:rPr dirty="0" sz="2000">
                <a:latin typeface="Microsoft Sans Serif"/>
                <a:cs typeface="Microsoft Sans Serif"/>
              </a:rPr>
              <a:t>	</a:t>
            </a:r>
            <a:r>
              <a:rPr dirty="0" sz="2000" spc="45">
                <a:latin typeface="Microsoft Sans Serif"/>
                <a:cs typeface="Microsoft Sans Serif"/>
              </a:rPr>
              <a:t>pelos</a:t>
            </a:r>
            <a:r>
              <a:rPr dirty="0" sz="2000">
                <a:latin typeface="Microsoft Sans Serif"/>
                <a:cs typeface="Microsoft Sans Serif"/>
              </a:rPr>
              <a:t>	</a:t>
            </a:r>
            <a:r>
              <a:rPr dirty="0" sz="2000" spc="114">
                <a:latin typeface="Microsoft Sans Serif"/>
                <a:cs typeface="Microsoft Sans Serif"/>
              </a:rPr>
              <a:t>d</a:t>
            </a:r>
            <a:r>
              <a:rPr dirty="0" sz="2000" spc="35">
                <a:latin typeface="Microsoft Sans Serif"/>
                <a:cs typeface="Microsoft Sans Serif"/>
              </a:rPr>
              <a:t>i</a:t>
            </a:r>
            <a:r>
              <a:rPr dirty="0" sz="2000" spc="110">
                <a:latin typeface="Microsoft Sans Serif"/>
                <a:cs typeface="Microsoft Sans Serif"/>
              </a:rPr>
              <a:t>r</a:t>
            </a:r>
            <a:r>
              <a:rPr dirty="0" sz="2000">
                <a:latin typeface="Microsoft Sans Serif"/>
                <a:cs typeface="Microsoft Sans Serif"/>
              </a:rPr>
              <a:t>e</a:t>
            </a:r>
            <a:r>
              <a:rPr dirty="0" sz="2000" spc="135">
                <a:latin typeface="Microsoft Sans Serif"/>
                <a:cs typeface="Microsoft Sans Serif"/>
              </a:rPr>
              <a:t>to</a:t>
            </a:r>
            <a:r>
              <a:rPr dirty="0" sz="2000" spc="60">
                <a:latin typeface="Microsoft Sans Serif"/>
                <a:cs typeface="Microsoft Sans Serif"/>
              </a:rPr>
              <a:t>r</a:t>
            </a:r>
            <a:r>
              <a:rPr dirty="0" sz="2000" spc="-25">
                <a:latin typeface="Microsoft Sans Serif"/>
                <a:cs typeface="Microsoft Sans Serif"/>
              </a:rPr>
              <a:t>e</a:t>
            </a:r>
            <a:r>
              <a:rPr dirty="0" sz="2000" spc="-20">
                <a:latin typeface="Microsoft Sans Serif"/>
                <a:cs typeface="Microsoft Sans Serif"/>
              </a:rPr>
              <a:t>s</a:t>
            </a:r>
            <a:r>
              <a:rPr dirty="0" sz="2000">
                <a:latin typeface="Microsoft Sans Serif"/>
                <a:cs typeface="Microsoft Sans Serif"/>
              </a:rPr>
              <a:t>	</a:t>
            </a:r>
            <a:r>
              <a:rPr dirty="0" sz="2000" spc="55">
                <a:latin typeface="Microsoft Sans Serif"/>
                <a:cs typeface="Microsoft Sans Serif"/>
              </a:rPr>
              <a:t>dos</a:t>
            </a:r>
            <a:r>
              <a:rPr dirty="0" sz="2000">
                <a:latin typeface="Microsoft Sans Serif"/>
                <a:cs typeface="Microsoft Sans Serif"/>
              </a:rPr>
              <a:t>	</a:t>
            </a:r>
            <a:r>
              <a:rPr dirty="0" sz="2000" spc="-25">
                <a:latin typeface="Microsoft Sans Serif"/>
                <a:cs typeface="Microsoft Sans Serif"/>
              </a:rPr>
              <a:t>g</a:t>
            </a:r>
            <a:r>
              <a:rPr dirty="0" sz="2000" spc="95">
                <a:latin typeface="Microsoft Sans Serif"/>
                <a:cs typeface="Microsoft Sans Serif"/>
              </a:rPr>
              <a:t>r</a:t>
            </a:r>
            <a:r>
              <a:rPr dirty="0" sz="2000" spc="155">
                <a:latin typeface="Microsoft Sans Serif"/>
                <a:cs typeface="Microsoft Sans Serif"/>
              </a:rPr>
              <a:t>u</a:t>
            </a:r>
            <a:r>
              <a:rPr dirty="0" sz="2000" spc="55">
                <a:latin typeface="Microsoft Sans Serif"/>
                <a:cs typeface="Microsoft Sans Serif"/>
              </a:rPr>
              <a:t>pos</a:t>
            </a:r>
            <a:r>
              <a:rPr dirty="0" sz="2000">
                <a:latin typeface="Microsoft Sans Serif"/>
                <a:cs typeface="Microsoft Sans Serif"/>
              </a:rPr>
              <a:t>	</a:t>
            </a:r>
            <a:r>
              <a:rPr dirty="0" sz="2000" spc="-70" b="1">
                <a:latin typeface="Arial"/>
                <a:cs typeface="Arial"/>
              </a:rPr>
              <a:t>SERBOM</a:t>
            </a:r>
            <a:r>
              <a:rPr dirty="0" sz="2000" b="1">
                <a:latin typeface="Arial"/>
                <a:cs typeface="Arial"/>
              </a:rPr>
              <a:t>	</a:t>
            </a:r>
            <a:r>
              <a:rPr dirty="0" sz="2000" spc="-15">
                <a:latin typeface="Microsoft Sans Serif"/>
                <a:cs typeface="Microsoft Sans Serif"/>
              </a:rPr>
              <a:t>(</a:t>
            </a:r>
            <a:r>
              <a:rPr dirty="0" sz="2000" spc="-20">
                <a:latin typeface="Microsoft Sans Serif"/>
                <a:cs typeface="Microsoft Sans Serif"/>
              </a:rPr>
              <a:t>l</a:t>
            </a:r>
            <a:r>
              <a:rPr dirty="0" sz="2000" spc="55">
                <a:latin typeface="Microsoft Sans Serif"/>
                <a:cs typeface="Microsoft Sans Serif"/>
              </a:rPr>
              <a:t>og</a:t>
            </a:r>
            <a:r>
              <a:rPr dirty="0" sz="2000" spc="10">
                <a:latin typeface="Microsoft Sans Serif"/>
                <a:cs typeface="Microsoft Sans Serif"/>
              </a:rPr>
              <a:t>í</a:t>
            </a:r>
            <a:r>
              <a:rPr dirty="0" sz="2000" spc="55">
                <a:latin typeface="Microsoft Sans Serif"/>
                <a:cs typeface="Microsoft Sans Serif"/>
              </a:rPr>
              <a:t>st</a:t>
            </a:r>
            <a:r>
              <a:rPr dirty="0" sz="2000" spc="20">
                <a:latin typeface="Microsoft Sans Serif"/>
                <a:cs typeface="Microsoft Sans Serif"/>
              </a:rPr>
              <a:t>i</a:t>
            </a:r>
            <a:r>
              <a:rPr dirty="0" sz="2000" spc="-50">
                <a:latin typeface="Microsoft Sans Serif"/>
                <a:cs typeface="Microsoft Sans Serif"/>
              </a:rPr>
              <a:t>ca</a:t>
            </a:r>
            <a:r>
              <a:rPr dirty="0" sz="2000" spc="-30">
                <a:latin typeface="Microsoft Sans Serif"/>
                <a:cs typeface="Microsoft Sans Serif"/>
              </a:rPr>
              <a:t>)</a:t>
            </a:r>
            <a:r>
              <a:rPr dirty="0" sz="2000">
                <a:latin typeface="Microsoft Sans Serif"/>
                <a:cs typeface="Microsoft Sans Serif"/>
              </a:rPr>
              <a:t>	</a:t>
            </a:r>
            <a:r>
              <a:rPr dirty="0" sz="2000" spc="10">
                <a:latin typeface="Microsoft Sans Serif"/>
                <a:cs typeface="Microsoft Sans Serif"/>
              </a:rPr>
              <a:t>e</a:t>
            </a:r>
            <a:endParaRPr sz="2000">
              <a:latin typeface="Microsoft Sans Serif"/>
              <a:cs typeface="Microsoft Sans Serif"/>
            </a:endParaRPr>
          </a:p>
          <a:p>
            <a:pPr marL="299085">
              <a:lnSpc>
                <a:spcPct val="100000"/>
              </a:lnSpc>
            </a:pPr>
            <a:r>
              <a:rPr dirty="0" sz="2000" spc="-80" b="1">
                <a:latin typeface="Arial"/>
                <a:cs typeface="Arial"/>
              </a:rPr>
              <a:t>BENASSI</a:t>
            </a:r>
            <a:r>
              <a:rPr dirty="0" sz="2000" spc="-60" b="1">
                <a:latin typeface="Arial"/>
                <a:cs typeface="Arial"/>
              </a:rPr>
              <a:t> </a:t>
            </a:r>
            <a:r>
              <a:rPr dirty="0" sz="2000" spc="40">
                <a:latin typeface="Microsoft Sans Serif"/>
                <a:cs typeface="Microsoft Sans Serif"/>
              </a:rPr>
              <a:t>(alimentos)</a:t>
            </a:r>
            <a:r>
              <a:rPr dirty="0" sz="2000" spc="-55">
                <a:latin typeface="Microsoft Sans Serif"/>
                <a:cs typeface="Microsoft Sans Serif"/>
              </a:rPr>
              <a:t> </a:t>
            </a:r>
            <a:r>
              <a:rPr dirty="0" sz="2000" spc="-25">
                <a:latin typeface="Microsoft Sans Serif"/>
                <a:cs typeface="Microsoft Sans Serif"/>
              </a:rPr>
              <a:t>-</a:t>
            </a:r>
            <a:r>
              <a:rPr dirty="0" sz="2000" spc="-30">
                <a:latin typeface="Microsoft Sans Serif"/>
                <a:cs typeface="Microsoft Sans Serif"/>
              </a:rPr>
              <a:t> </a:t>
            </a:r>
            <a:r>
              <a:rPr dirty="0" sz="2000" spc="20">
                <a:latin typeface="Microsoft Sans Serif"/>
                <a:cs typeface="Microsoft Sans Serif"/>
              </a:rPr>
              <a:t>2014</a:t>
            </a:r>
            <a:endParaRPr sz="2000">
              <a:latin typeface="Microsoft Sans Serif"/>
              <a:cs typeface="Microsoft Sans Serif"/>
            </a:endParaRPr>
          </a:p>
          <a:p>
            <a:pPr algn="just" marL="299085" marR="5080" indent="-287020">
              <a:lnSpc>
                <a:spcPct val="100000"/>
              </a:lnSpc>
              <a:spcBef>
                <a:spcPts val="2400"/>
              </a:spcBef>
              <a:buFont typeface="Arial MT"/>
              <a:buChar char="•"/>
              <a:tabLst>
                <a:tab pos="299720" algn="l"/>
              </a:tabLst>
            </a:pPr>
            <a:r>
              <a:rPr dirty="0" sz="2000" spc="50">
                <a:latin typeface="Microsoft Sans Serif"/>
                <a:cs typeface="Microsoft Sans Serif"/>
              </a:rPr>
              <a:t>Instituição </a:t>
            </a:r>
            <a:r>
              <a:rPr dirty="0" sz="2000" spc="60">
                <a:latin typeface="Microsoft Sans Serif"/>
                <a:cs typeface="Microsoft Sans Serif"/>
              </a:rPr>
              <a:t>de </a:t>
            </a:r>
            <a:r>
              <a:rPr dirty="0" sz="2000" spc="50">
                <a:latin typeface="Microsoft Sans Serif"/>
                <a:cs typeface="Microsoft Sans Serif"/>
              </a:rPr>
              <a:t>Comitê </a:t>
            </a:r>
            <a:r>
              <a:rPr dirty="0" sz="2000" spc="60">
                <a:latin typeface="Microsoft Sans Serif"/>
                <a:cs typeface="Microsoft Sans Serif"/>
              </a:rPr>
              <a:t>de </a:t>
            </a:r>
            <a:r>
              <a:rPr dirty="0" sz="2000" spc="40">
                <a:latin typeface="Microsoft Sans Serif"/>
                <a:cs typeface="Microsoft Sans Serif"/>
              </a:rPr>
              <a:t>Projetos </a:t>
            </a:r>
            <a:r>
              <a:rPr dirty="0" sz="2000" spc="50">
                <a:latin typeface="Microsoft Sans Serif"/>
                <a:cs typeface="Microsoft Sans Serif"/>
              </a:rPr>
              <a:t>para </a:t>
            </a:r>
            <a:r>
              <a:rPr dirty="0" sz="2000" spc="10">
                <a:latin typeface="Microsoft Sans Serif"/>
                <a:cs typeface="Microsoft Sans Serif"/>
              </a:rPr>
              <a:t>execução </a:t>
            </a:r>
            <a:r>
              <a:rPr dirty="0" sz="2000" spc="60">
                <a:latin typeface="Microsoft Sans Serif"/>
                <a:cs typeface="Microsoft Sans Serif"/>
              </a:rPr>
              <a:t>de </a:t>
            </a:r>
            <a:r>
              <a:rPr dirty="0" sz="2000" spc="20">
                <a:latin typeface="Microsoft Sans Serif"/>
                <a:cs typeface="Microsoft Sans Serif"/>
              </a:rPr>
              <a:t>visitas </a:t>
            </a:r>
            <a:r>
              <a:rPr dirty="0" sz="2000" spc="15">
                <a:latin typeface="Microsoft Sans Serif"/>
                <a:cs typeface="Microsoft Sans Serif"/>
              </a:rPr>
              <a:t>técnicas </a:t>
            </a:r>
            <a:r>
              <a:rPr dirty="0" sz="2000" spc="65">
                <a:latin typeface="Microsoft Sans Serif"/>
                <a:cs typeface="Microsoft Sans Serif"/>
              </a:rPr>
              <a:t>tidos </a:t>
            </a:r>
            <a:r>
              <a:rPr dirty="0" sz="2000" spc="70">
                <a:latin typeface="Microsoft Sans Serif"/>
                <a:cs typeface="Microsoft Sans Serif"/>
              </a:rPr>
              <a:t> </a:t>
            </a:r>
            <a:r>
              <a:rPr dirty="0" sz="2000" spc="85">
                <a:latin typeface="Microsoft Sans Serif"/>
                <a:cs typeface="Microsoft Sans Serif"/>
              </a:rPr>
              <a:t>como</a:t>
            </a:r>
            <a:r>
              <a:rPr dirty="0" sz="2000" spc="90">
                <a:latin typeface="Microsoft Sans Serif"/>
                <a:cs typeface="Microsoft Sans Serif"/>
              </a:rPr>
              <a:t> </a:t>
            </a:r>
            <a:r>
              <a:rPr dirty="0" sz="2000" spc="70">
                <a:latin typeface="Microsoft Sans Serif"/>
                <a:cs typeface="Microsoft Sans Serif"/>
              </a:rPr>
              <a:t>modelos</a:t>
            </a:r>
            <a:r>
              <a:rPr dirty="0" sz="2000" spc="75">
                <a:latin typeface="Microsoft Sans Serif"/>
                <a:cs typeface="Microsoft Sans Serif"/>
              </a:rPr>
              <a:t> </a:t>
            </a:r>
            <a:r>
              <a:rPr dirty="0" sz="2000" spc="60">
                <a:latin typeface="Microsoft Sans Serif"/>
                <a:cs typeface="Microsoft Sans Serif"/>
              </a:rPr>
              <a:t>de</a:t>
            </a:r>
            <a:r>
              <a:rPr dirty="0" sz="2000" spc="65">
                <a:latin typeface="Microsoft Sans Serif"/>
                <a:cs typeface="Microsoft Sans Serif"/>
              </a:rPr>
              <a:t> </a:t>
            </a:r>
            <a:r>
              <a:rPr dirty="0" sz="2000" spc="30">
                <a:latin typeface="Microsoft Sans Serif"/>
                <a:cs typeface="Microsoft Sans Serif"/>
              </a:rPr>
              <a:t>inovação</a:t>
            </a:r>
            <a:r>
              <a:rPr dirty="0" sz="2000" spc="35">
                <a:latin typeface="Microsoft Sans Serif"/>
                <a:cs typeface="Microsoft Sans Serif"/>
              </a:rPr>
              <a:t> </a:t>
            </a:r>
            <a:r>
              <a:rPr dirty="0" sz="2000" spc="105">
                <a:latin typeface="Microsoft Sans Serif"/>
                <a:cs typeface="Microsoft Sans Serif"/>
              </a:rPr>
              <a:t>em</a:t>
            </a:r>
            <a:r>
              <a:rPr dirty="0" sz="2000" spc="110">
                <a:latin typeface="Microsoft Sans Serif"/>
                <a:cs typeface="Microsoft Sans Serif"/>
              </a:rPr>
              <a:t> </a:t>
            </a:r>
            <a:r>
              <a:rPr dirty="0" sz="2000">
                <a:latin typeface="Microsoft Sans Serif"/>
                <a:cs typeface="Microsoft Sans Serif"/>
              </a:rPr>
              <a:t>seus</a:t>
            </a:r>
            <a:r>
              <a:rPr dirty="0" sz="2000" spc="5">
                <a:latin typeface="Microsoft Sans Serif"/>
                <a:cs typeface="Microsoft Sans Serif"/>
              </a:rPr>
              <a:t> </a:t>
            </a:r>
            <a:r>
              <a:rPr dirty="0" sz="2000">
                <a:latin typeface="Microsoft Sans Serif"/>
                <a:cs typeface="Microsoft Sans Serif"/>
              </a:rPr>
              <a:t>países,</a:t>
            </a:r>
            <a:r>
              <a:rPr dirty="0" sz="2000" spc="5">
                <a:latin typeface="Microsoft Sans Serif"/>
                <a:cs typeface="Microsoft Sans Serif"/>
              </a:rPr>
              <a:t> </a:t>
            </a:r>
            <a:r>
              <a:rPr dirty="0" sz="2000" spc="30">
                <a:latin typeface="Microsoft Sans Serif"/>
                <a:cs typeface="Microsoft Sans Serif"/>
              </a:rPr>
              <a:t>tais</a:t>
            </a:r>
            <a:r>
              <a:rPr dirty="0" sz="2000" spc="35">
                <a:latin typeface="Microsoft Sans Serif"/>
                <a:cs typeface="Microsoft Sans Serif"/>
              </a:rPr>
              <a:t> </a:t>
            </a:r>
            <a:r>
              <a:rPr dirty="0" sz="2000" spc="65">
                <a:latin typeface="Microsoft Sans Serif"/>
                <a:cs typeface="Microsoft Sans Serif"/>
              </a:rPr>
              <a:t>como:</a:t>
            </a:r>
            <a:r>
              <a:rPr dirty="0" sz="2000" spc="70">
                <a:latin typeface="Microsoft Sans Serif"/>
                <a:cs typeface="Microsoft Sans Serif"/>
              </a:rPr>
              <a:t> </a:t>
            </a:r>
            <a:r>
              <a:rPr dirty="0" sz="2000" spc="20" i="1">
                <a:latin typeface="Trebuchet MS"/>
                <a:cs typeface="Trebuchet MS"/>
              </a:rPr>
              <a:t>Mercabarna </a:t>
            </a:r>
            <a:r>
              <a:rPr dirty="0" sz="2000" spc="25" i="1">
                <a:latin typeface="Trebuchet MS"/>
                <a:cs typeface="Trebuchet MS"/>
              </a:rPr>
              <a:t> </a:t>
            </a:r>
            <a:r>
              <a:rPr dirty="0" sz="2000" spc="-20">
                <a:latin typeface="Microsoft Sans Serif"/>
                <a:cs typeface="Microsoft Sans Serif"/>
              </a:rPr>
              <a:t>(Espanha), </a:t>
            </a:r>
            <a:r>
              <a:rPr dirty="0" sz="2000" spc="-45" i="1">
                <a:latin typeface="Trebuchet MS"/>
                <a:cs typeface="Trebuchet MS"/>
              </a:rPr>
              <a:t>Centro Agroalimentare </a:t>
            </a:r>
            <a:r>
              <a:rPr dirty="0" sz="2000" spc="-35" i="1">
                <a:latin typeface="Trebuchet MS"/>
                <a:cs typeface="Trebuchet MS"/>
              </a:rPr>
              <a:t>di </a:t>
            </a:r>
            <a:r>
              <a:rPr dirty="0" sz="2000" spc="20" i="1">
                <a:latin typeface="Trebuchet MS"/>
                <a:cs typeface="Trebuchet MS"/>
              </a:rPr>
              <a:t>Bologna </a:t>
            </a:r>
            <a:r>
              <a:rPr dirty="0" sz="2000">
                <a:latin typeface="Microsoft Sans Serif"/>
                <a:cs typeface="Microsoft Sans Serif"/>
              </a:rPr>
              <a:t>(Itália), </a:t>
            </a:r>
            <a:r>
              <a:rPr dirty="0" sz="2000" spc="-45" i="1">
                <a:latin typeface="Trebuchet MS"/>
                <a:cs typeface="Trebuchet MS"/>
              </a:rPr>
              <a:t>Centro Agroalimentare </a:t>
            </a:r>
            <a:r>
              <a:rPr dirty="0" sz="2000" spc="-30" i="1">
                <a:latin typeface="Trebuchet MS"/>
                <a:cs typeface="Trebuchet MS"/>
              </a:rPr>
              <a:t>di </a:t>
            </a:r>
            <a:r>
              <a:rPr dirty="0" sz="2000" spc="-590" i="1">
                <a:latin typeface="Trebuchet MS"/>
                <a:cs typeface="Trebuchet MS"/>
              </a:rPr>
              <a:t> </a:t>
            </a:r>
            <a:r>
              <a:rPr dirty="0" sz="2000" spc="50" i="1">
                <a:latin typeface="Trebuchet MS"/>
                <a:cs typeface="Trebuchet MS"/>
              </a:rPr>
              <a:t>Roma</a:t>
            </a:r>
            <a:r>
              <a:rPr dirty="0" sz="2000" spc="55" i="1">
                <a:latin typeface="Trebuchet MS"/>
                <a:cs typeface="Trebuchet MS"/>
              </a:rPr>
              <a:t> </a:t>
            </a:r>
            <a:r>
              <a:rPr dirty="0" sz="2000" spc="-5">
                <a:latin typeface="Microsoft Sans Serif"/>
                <a:cs typeface="Microsoft Sans Serif"/>
              </a:rPr>
              <a:t>(Itália),</a:t>
            </a:r>
            <a:r>
              <a:rPr dirty="0" sz="2000">
                <a:latin typeface="Microsoft Sans Serif"/>
                <a:cs typeface="Microsoft Sans Serif"/>
              </a:rPr>
              <a:t> </a:t>
            </a:r>
            <a:r>
              <a:rPr dirty="0" sz="2000" spc="-30" i="1">
                <a:latin typeface="Trebuchet MS"/>
                <a:cs typeface="Trebuchet MS"/>
              </a:rPr>
              <a:t>Saint-Charles</a:t>
            </a:r>
            <a:r>
              <a:rPr dirty="0" sz="2000" spc="-25" i="1">
                <a:latin typeface="Trebuchet MS"/>
                <a:cs typeface="Trebuchet MS"/>
              </a:rPr>
              <a:t> </a:t>
            </a:r>
            <a:r>
              <a:rPr dirty="0" sz="2000" spc="-35" i="1">
                <a:latin typeface="Trebuchet MS"/>
                <a:cs typeface="Trebuchet MS"/>
              </a:rPr>
              <a:t>International</a:t>
            </a:r>
            <a:r>
              <a:rPr dirty="0" sz="2000" spc="-30" i="1">
                <a:latin typeface="Trebuchet MS"/>
                <a:cs typeface="Trebuchet MS"/>
              </a:rPr>
              <a:t> </a:t>
            </a:r>
            <a:r>
              <a:rPr dirty="0" sz="2000" spc="-25">
                <a:latin typeface="Microsoft Sans Serif"/>
                <a:cs typeface="Microsoft Sans Serif"/>
              </a:rPr>
              <a:t>(França)</a:t>
            </a:r>
            <a:r>
              <a:rPr dirty="0" sz="2000" spc="-20">
                <a:latin typeface="Microsoft Sans Serif"/>
                <a:cs typeface="Microsoft Sans Serif"/>
              </a:rPr>
              <a:t> </a:t>
            </a:r>
            <a:r>
              <a:rPr dirty="0" sz="2000" spc="10">
                <a:latin typeface="Microsoft Sans Serif"/>
                <a:cs typeface="Microsoft Sans Serif"/>
              </a:rPr>
              <a:t>e</a:t>
            </a:r>
            <a:r>
              <a:rPr dirty="0" sz="2000" spc="555">
                <a:latin typeface="Microsoft Sans Serif"/>
                <a:cs typeface="Microsoft Sans Serif"/>
              </a:rPr>
              <a:t> </a:t>
            </a:r>
            <a:r>
              <a:rPr dirty="0" sz="2000" i="1">
                <a:latin typeface="Trebuchet MS"/>
                <a:cs typeface="Trebuchet MS"/>
              </a:rPr>
              <a:t>Rungis</a:t>
            </a:r>
            <a:r>
              <a:rPr dirty="0" sz="2000" spc="5" i="1">
                <a:latin typeface="Trebuchet MS"/>
                <a:cs typeface="Trebuchet MS"/>
              </a:rPr>
              <a:t> </a:t>
            </a:r>
            <a:r>
              <a:rPr dirty="0" sz="2000" spc="10" i="1">
                <a:latin typeface="Trebuchet MS"/>
                <a:cs typeface="Trebuchet MS"/>
              </a:rPr>
              <a:t>Marché </a:t>
            </a:r>
            <a:r>
              <a:rPr dirty="0" sz="2000" spc="15" i="1">
                <a:latin typeface="Trebuchet MS"/>
                <a:cs typeface="Trebuchet MS"/>
              </a:rPr>
              <a:t> </a:t>
            </a:r>
            <a:r>
              <a:rPr dirty="0" sz="2000" spc="-35" i="1">
                <a:latin typeface="Trebuchet MS"/>
                <a:cs typeface="Trebuchet MS"/>
              </a:rPr>
              <a:t>International</a:t>
            </a:r>
            <a:r>
              <a:rPr dirty="0" sz="2000" spc="-90" i="1">
                <a:latin typeface="Trebuchet MS"/>
                <a:cs typeface="Trebuchet MS"/>
              </a:rPr>
              <a:t> </a:t>
            </a:r>
            <a:r>
              <a:rPr dirty="0" sz="2000" spc="-25">
                <a:latin typeface="Microsoft Sans Serif"/>
                <a:cs typeface="Microsoft Sans Serif"/>
              </a:rPr>
              <a:t>(França)</a:t>
            </a:r>
            <a:r>
              <a:rPr dirty="0" sz="2000" spc="-35">
                <a:latin typeface="Microsoft Sans Serif"/>
                <a:cs typeface="Microsoft Sans Serif"/>
              </a:rPr>
              <a:t> </a:t>
            </a:r>
            <a:r>
              <a:rPr dirty="0" sz="2000" spc="-25">
                <a:latin typeface="Microsoft Sans Serif"/>
                <a:cs typeface="Microsoft Sans Serif"/>
              </a:rPr>
              <a:t>-</a:t>
            </a:r>
            <a:r>
              <a:rPr dirty="0" sz="2000" spc="-15">
                <a:latin typeface="Microsoft Sans Serif"/>
                <a:cs typeface="Microsoft Sans Serif"/>
              </a:rPr>
              <a:t> </a:t>
            </a:r>
            <a:r>
              <a:rPr dirty="0" sz="2000" spc="20">
                <a:latin typeface="Microsoft Sans Serif"/>
                <a:cs typeface="Microsoft Sans Serif"/>
              </a:rPr>
              <a:t>2016</a:t>
            </a:r>
            <a:endParaRPr sz="2000">
              <a:latin typeface="Microsoft Sans Serif"/>
              <a:cs typeface="Microsoft Sans Serif"/>
            </a:endParaRPr>
          </a:p>
          <a:p>
            <a:pPr algn="just" marL="299085" marR="5715" indent="-287020">
              <a:lnSpc>
                <a:spcPct val="100000"/>
              </a:lnSpc>
              <a:spcBef>
                <a:spcPts val="2405"/>
              </a:spcBef>
              <a:buFont typeface="Arial MT"/>
              <a:buChar char="•"/>
              <a:tabLst>
                <a:tab pos="299720" algn="l"/>
              </a:tabLst>
            </a:pPr>
            <a:r>
              <a:rPr dirty="0" sz="2000" spc="25">
                <a:latin typeface="Microsoft Sans Serif"/>
                <a:cs typeface="Microsoft Sans Serif"/>
              </a:rPr>
              <a:t>Participação </a:t>
            </a:r>
            <a:r>
              <a:rPr dirty="0" sz="2000" spc="60">
                <a:latin typeface="Microsoft Sans Serif"/>
                <a:cs typeface="Microsoft Sans Serif"/>
              </a:rPr>
              <a:t>de permissionários </a:t>
            </a:r>
            <a:r>
              <a:rPr dirty="0" sz="2000" spc="100">
                <a:latin typeface="Microsoft Sans Serif"/>
                <a:cs typeface="Microsoft Sans Serif"/>
              </a:rPr>
              <a:t>do </a:t>
            </a:r>
            <a:r>
              <a:rPr dirty="0" sz="2000" spc="55">
                <a:latin typeface="Microsoft Sans Serif"/>
                <a:cs typeface="Microsoft Sans Serif"/>
              </a:rPr>
              <a:t>atual </a:t>
            </a:r>
            <a:r>
              <a:rPr dirty="0" sz="2000" spc="-175">
                <a:latin typeface="Microsoft Sans Serif"/>
                <a:cs typeface="Microsoft Sans Serif"/>
              </a:rPr>
              <a:t>CEAGESP</a:t>
            </a:r>
            <a:r>
              <a:rPr dirty="0" sz="2000" spc="-170">
                <a:latin typeface="Microsoft Sans Serif"/>
                <a:cs typeface="Microsoft Sans Serif"/>
              </a:rPr>
              <a:t> </a:t>
            </a:r>
            <a:r>
              <a:rPr dirty="0" sz="2000" spc="100">
                <a:latin typeface="Microsoft Sans Serif"/>
                <a:cs typeface="Microsoft Sans Serif"/>
              </a:rPr>
              <a:t>numa </a:t>
            </a:r>
            <a:r>
              <a:rPr dirty="0" sz="2000" spc="50">
                <a:latin typeface="Microsoft Sans Serif"/>
                <a:cs typeface="Microsoft Sans Serif"/>
              </a:rPr>
              <a:t>empresa </a:t>
            </a:r>
            <a:r>
              <a:rPr dirty="0" sz="2000" spc="-150">
                <a:latin typeface="Microsoft Sans Serif"/>
                <a:cs typeface="Microsoft Sans Serif"/>
              </a:rPr>
              <a:t>SA</a:t>
            </a:r>
            <a:r>
              <a:rPr dirty="0" sz="2000" spc="-145">
                <a:latin typeface="Microsoft Sans Serif"/>
                <a:cs typeface="Microsoft Sans Serif"/>
              </a:rPr>
              <a:t> </a:t>
            </a:r>
            <a:r>
              <a:rPr dirty="0" sz="2000" spc="-25">
                <a:latin typeface="Microsoft Sans Serif"/>
                <a:cs typeface="Microsoft Sans Serif"/>
              </a:rPr>
              <a:t>- </a:t>
            </a:r>
            <a:r>
              <a:rPr dirty="0" sz="2000" spc="-20">
                <a:latin typeface="Microsoft Sans Serif"/>
                <a:cs typeface="Microsoft Sans Serif"/>
              </a:rPr>
              <a:t> </a:t>
            </a:r>
            <a:r>
              <a:rPr dirty="0" sz="2000" spc="20">
                <a:latin typeface="Microsoft Sans Serif"/>
                <a:cs typeface="Microsoft Sans Serif"/>
              </a:rPr>
              <a:t>2016</a:t>
            </a:r>
            <a:endParaRPr sz="2000">
              <a:latin typeface="Microsoft Sans Serif"/>
              <a:cs typeface="Microsoft Sans Serif"/>
            </a:endParaRPr>
          </a:p>
          <a:p>
            <a:pPr marL="299085" indent="-287020">
              <a:lnSpc>
                <a:spcPct val="100000"/>
              </a:lnSpc>
              <a:spcBef>
                <a:spcPts val="2400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dirty="0" sz="2000" spc="15">
                <a:latin typeface="Microsoft Sans Serif"/>
                <a:cs typeface="Microsoft Sans Serif"/>
              </a:rPr>
              <a:t>Tratativas</a:t>
            </a:r>
            <a:r>
              <a:rPr dirty="0" sz="2000" spc="-60">
                <a:latin typeface="Microsoft Sans Serif"/>
                <a:cs typeface="Microsoft Sans Serif"/>
              </a:rPr>
              <a:t> </a:t>
            </a:r>
            <a:r>
              <a:rPr dirty="0" sz="2000" spc="100">
                <a:latin typeface="Microsoft Sans Serif"/>
                <a:cs typeface="Microsoft Sans Serif"/>
              </a:rPr>
              <a:t>junto</a:t>
            </a:r>
            <a:r>
              <a:rPr dirty="0" sz="2000" spc="-10">
                <a:latin typeface="Microsoft Sans Serif"/>
                <a:cs typeface="Microsoft Sans Serif"/>
              </a:rPr>
              <a:t> </a:t>
            </a:r>
            <a:r>
              <a:rPr dirty="0" sz="2000">
                <a:latin typeface="Microsoft Sans Serif"/>
                <a:cs typeface="Microsoft Sans Serif"/>
              </a:rPr>
              <a:t>à </a:t>
            </a:r>
            <a:r>
              <a:rPr dirty="0" sz="2000" spc="50">
                <a:latin typeface="Microsoft Sans Serif"/>
                <a:cs typeface="Microsoft Sans Serif"/>
              </a:rPr>
              <a:t>Prefeitura</a:t>
            </a:r>
            <a:r>
              <a:rPr dirty="0" sz="2000" spc="-20">
                <a:latin typeface="Microsoft Sans Serif"/>
                <a:cs typeface="Microsoft Sans Serif"/>
              </a:rPr>
              <a:t> </a:t>
            </a:r>
            <a:r>
              <a:rPr dirty="0" sz="2000" spc="60">
                <a:latin typeface="Microsoft Sans Serif"/>
                <a:cs typeface="Microsoft Sans Serif"/>
              </a:rPr>
              <a:t>Municipal</a:t>
            </a:r>
            <a:r>
              <a:rPr dirty="0" sz="2000" spc="-45">
                <a:latin typeface="Microsoft Sans Serif"/>
                <a:cs typeface="Microsoft Sans Serif"/>
              </a:rPr>
              <a:t> </a:t>
            </a:r>
            <a:r>
              <a:rPr dirty="0" sz="2000" spc="60">
                <a:latin typeface="Microsoft Sans Serif"/>
                <a:cs typeface="Microsoft Sans Serif"/>
              </a:rPr>
              <a:t>de</a:t>
            </a:r>
            <a:r>
              <a:rPr dirty="0" sz="2000" spc="-10">
                <a:latin typeface="Microsoft Sans Serif"/>
                <a:cs typeface="Microsoft Sans Serif"/>
              </a:rPr>
              <a:t> </a:t>
            </a:r>
            <a:r>
              <a:rPr dirty="0" sz="2000" spc="-45">
                <a:latin typeface="Microsoft Sans Serif"/>
                <a:cs typeface="Microsoft Sans Serif"/>
              </a:rPr>
              <a:t>São</a:t>
            </a:r>
            <a:r>
              <a:rPr dirty="0" sz="2000">
                <a:latin typeface="Microsoft Sans Serif"/>
                <a:cs typeface="Microsoft Sans Serif"/>
              </a:rPr>
              <a:t> </a:t>
            </a:r>
            <a:r>
              <a:rPr dirty="0" sz="2000" spc="25">
                <a:latin typeface="Microsoft Sans Serif"/>
                <a:cs typeface="Microsoft Sans Serif"/>
              </a:rPr>
              <a:t>Paulo</a:t>
            </a:r>
            <a:r>
              <a:rPr dirty="0" sz="2000" spc="-25">
                <a:latin typeface="Microsoft Sans Serif"/>
                <a:cs typeface="Microsoft Sans Serif"/>
              </a:rPr>
              <a:t> </a:t>
            </a:r>
            <a:r>
              <a:rPr dirty="0" sz="2000" spc="415">
                <a:latin typeface="Microsoft Sans Serif"/>
                <a:cs typeface="Microsoft Sans Serif"/>
              </a:rPr>
              <a:t>–</a:t>
            </a:r>
            <a:r>
              <a:rPr dirty="0" sz="2000" spc="-5">
                <a:latin typeface="Microsoft Sans Serif"/>
                <a:cs typeface="Microsoft Sans Serif"/>
              </a:rPr>
              <a:t> </a:t>
            </a:r>
            <a:r>
              <a:rPr dirty="0" sz="2000" spc="20">
                <a:latin typeface="Microsoft Sans Serif"/>
                <a:cs typeface="Microsoft Sans Serif"/>
              </a:rPr>
              <a:t>2016</a:t>
            </a:r>
            <a:endParaRPr sz="2000">
              <a:latin typeface="Microsoft Sans Serif"/>
              <a:cs typeface="Microsoft Sans Serif"/>
            </a:endParaRPr>
          </a:p>
          <a:p>
            <a:pPr lvl="1" marL="756285" indent="-287020">
              <a:lnSpc>
                <a:spcPct val="100000"/>
              </a:lnSpc>
              <a:buFont typeface="Arial MT"/>
              <a:buChar char="•"/>
              <a:tabLst>
                <a:tab pos="756285" algn="l"/>
                <a:tab pos="756920" algn="l"/>
              </a:tabLst>
            </a:pPr>
            <a:r>
              <a:rPr dirty="0" sz="2000" spc="45">
                <a:latin typeface="Microsoft Sans Serif"/>
                <a:cs typeface="Microsoft Sans Serif"/>
              </a:rPr>
              <a:t>Manifestação</a:t>
            </a:r>
            <a:r>
              <a:rPr dirty="0" sz="2000" spc="-55">
                <a:latin typeface="Microsoft Sans Serif"/>
                <a:cs typeface="Microsoft Sans Serif"/>
              </a:rPr>
              <a:t> </a:t>
            </a:r>
            <a:r>
              <a:rPr dirty="0" sz="2000" spc="60">
                <a:latin typeface="Microsoft Sans Serif"/>
                <a:cs typeface="Microsoft Sans Serif"/>
              </a:rPr>
              <a:t>de</a:t>
            </a:r>
            <a:r>
              <a:rPr dirty="0" sz="2000">
                <a:latin typeface="Microsoft Sans Serif"/>
                <a:cs typeface="Microsoft Sans Serif"/>
              </a:rPr>
              <a:t> </a:t>
            </a:r>
            <a:r>
              <a:rPr dirty="0" sz="2000" spc="35">
                <a:latin typeface="Microsoft Sans Serif"/>
                <a:cs typeface="Microsoft Sans Serif"/>
              </a:rPr>
              <a:t>Interesse</a:t>
            </a:r>
            <a:r>
              <a:rPr dirty="0" sz="2000" spc="-40">
                <a:latin typeface="Microsoft Sans Serif"/>
                <a:cs typeface="Microsoft Sans Serif"/>
              </a:rPr>
              <a:t> </a:t>
            </a:r>
            <a:r>
              <a:rPr dirty="0" sz="2000" spc="35">
                <a:latin typeface="Microsoft Sans Serif"/>
                <a:cs typeface="Microsoft Sans Serif"/>
              </a:rPr>
              <a:t>Privado</a:t>
            </a:r>
            <a:r>
              <a:rPr dirty="0" sz="2000" spc="-40">
                <a:latin typeface="Microsoft Sans Serif"/>
                <a:cs typeface="Microsoft Sans Serif"/>
              </a:rPr>
              <a:t> </a:t>
            </a:r>
            <a:r>
              <a:rPr dirty="0" sz="2000" spc="-25">
                <a:latin typeface="Microsoft Sans Serif"/>
                <a:cs typeface="Microsoft Sans Serif"/>
              </a:rPr>
              <a:t>(MIP)</a:t>
            </a:r>
            <a:endParaRPr sz="2000">
              <a:latin typeface="Microsoft Sans Serif"/>
              <a:cs typeface="Microsoft Sans Serif"/>
            </a:endParaRPr>
          </a:p>
          <a:p>
            <a:pPr lvl="1" marL="756285" indent="-287020">
              <a:lnSpc>
                <a:spcPct val="100000"/>
              </a:lnSpc>
              <a:buFont typeface="Arial MT"/>
              <a:buChar char="•"/>
              <a:tabLst>
                <a:tab pos="756285" algn="l"/>
                <a:tab pos="756920" algn="l"/>
              </a:tabLst>
            </a:pPr>
            <a:r>
              <a:rPr dirty="0" sz="2000" spc="55">
                <a:latin typeface="Microsoft Sans Serif"/>
                <a:cs typeface="Microsoft Sans Serif"/>
              </a:rPr>
              <a:t>Projeto</a:t>
            </a:r>
            <a:r>
              <a:rPr dirty="0" sz="2000" spc="-45">
                <a:latin typeface="Microsoft Sans Serif"/>
                <a:cs typeface="Microsoft Sans Serif"/>
              </a:rPr>
              <a:t> </a:t>
            </a:r>
            <a:r>
              <a:rPr dirty="0" sz="2000" spc="60">
                <a:latin typeface="Microsoft Sans Serif"/>
                <a:cs typeface="Microsoft Sans Serif"/>
              </a:rPr>
              <a:t>de</a:t>
            </a:r>
            <a:r>
              <a:rPr dirty="0" sz="2000" spc="-10">
                <a:latin typeface="Microsoft Sans Serif"/>
                <a:cs typeface="Microsoft Sans Serif"/>
              </a:rPr>
              <a:t> </a:t>
            </a:r>
            <a:r>
              <a:rPr dirty="0" sz="2000" spc="55">
                <a:latin typeface="Microsoft Sans Serif"/>
                <a:cs typeface="Microsoft Sans Serif"/>
              </a:rPr>
              <a:t>Intervenção</a:t>
            </a:r>
            <a:r>
              <a:rPr dirty="0" sz="2000" spc="-40">
                <a:latin typeface="Microsoft Sans Serif"/>
                <a:cs typeface="Microsoft Sans Serif"/>
              </a:rPr>
              <a:t> </a:t>
            </a:r>
            <a:r>
              <a:rPr dirty="0" sz="2000" spc="60">
                <a:latin typeface="Microsoft Sans Serif"/>
                <a:cs typeface="Microsoft Sans Serif"/>
              </a:rPr>
              <a:t>Urbana</a:t>
            </a:r>
            <a:r>
              <a:rPr dirty="0" sz="2000" spc="-40">
                <a:latin typeface="Microsoft Sans Serif"/>
                <a:cs typeface="Microsoft Sans Serif"/>
              </a:rPr>
              <a:t> </a:t>
            </a:r>
            <a:r>
              <a:rPr dirty="0" sz="2000" spc="-55">
                <a:latin typeface="Microsoft Sans Serif"/>
                <a:cs typeface="Microsoft Sans Serif"/>
              </a:rPr>
              <a:t>(PIU)</a:t>
            </a:r>
            <a:endParaRPr sz="2000">
              <a:latin typeface="Microsoft Sans Serif"/>
              <a:cs typeface="Microsoft Sans Serif"/>
            </a:endParaRPr>
          </a:p>
          <a:p>
            <a:pPr lvl="1" marL="756285" indent="-287020">
              <a:lnSpc>
                <a:spcPts val="2395"/>
              </a:lnSpc>
              <a:buFont typeface="Arial MT"/>
              <a:buChar char="•"/>
              <a:tabLst>
                <a:tab pos="756285" algn="l"/>
                <a:tab pos="756920" algn="l"/>
              </a:tabLst>
            </a:pPr>
            <a:r>
              <a:rPr dirty="0" sz="2000" spc="30">
                <a:latin typeface="Microsoft Sans Serif"/>
                <a:cs typeface="Microsoft Sans Serif"/>
              </a:rPr>
              <a:t>Audiências</a:t>
            </a:r>
            <a:r>
              <a:rPr dirty="0" sz="2000" spc="-75">
                <a:latin typeface="Microsoft Sans Serif"/>
                <a:cs typeface="Microsoft Sans Serif"/>
              </a:rPr>
              <a:t> </a:t>
            </a:r>
            <a:r>
              <a:rPr dirty="0" sz="2000" spc="10">
                <a:latin typeface="Microsoft Sans Serif"/>
                <a:cs typeface="Microsoft Sans Serif"/>
              </a:rPr>
              <a:t>Públicas</a:t>
            </a:r>
            <a:r>
              <a:rPr dirty="0" sz="2000" spc="-55">
                <a:latin typeface="Microsoft Sans Serif"/>
                <a:cs typeface="Microsoft Sans Serif"/>
              </a:rPr>
              <a:t> </a:t>
            </a:r>
            <a:r>
              <a:rPr dirty="0" sz="2000" spc="-45">
                <a:latin typeface="Microsoft Sans Serif"/>
                <a:cs typeface="Microsoft Sans Serif"/>
              </a:rPr>
              <a:t>(3)</a:t>
            </a:r>
            <a:endParaRPr sz="2000">
              <a:latin typeface="Microsoft Sans Serif"/>
              <a:cs typeface="Microsoft Sans Serif"/>
            </a:endParaRPr>
          </a:p>
          <a:p>
            <a:pPr lvl="1" marL="756285" marR="132715" indent="-287020">
              <a:lnSpc>
                <a:spcPts val="2410"/>
              </a:lnSpc>
              <a:spcBef>
                <a:spcPts val="65"/>
              </a:spcBef>
              <a:buFont typeface="Arial MT"/>
              <a:buChar char="•"/>
              <a:tabLst>
                <a:tab pos="756285" algn="l"/>
                <a:tab pos="756920" algn="l"/>
              </a:tabLst>
            </a:pPr>
            <a:r>
              <a:rPr dirty="0" sz="2000" spc="15">
                <a:latin typeface="Microsoft Sans Serif"/>
                <a:cs typeface="Microsoft Sans Serif"/>
              </a:rPr>
              <a:t>Publicação</a:t>
            </a:r>
            <a:r>
              <a:rPr dirty="0" sz="2000" spc="-40">
                <a:latin typeface="Microsoft Sans Serif"/>
                <a:cs typeface="Microsoft Sans Serif"/>
              </a:rPr>
              <a:t> </a:t>
            </a:r>
            <a:r>
              <a:rPr dirty="0" sz="2000" spc="105">
                <a:latin typeface="Microsoft Sans Serif"/>
                <a:cs typeface="Microsoft Sans Serif"/>
              </a:rPr>
              <a:t>do</a:t>
            </a:r>
            <a:r>
              <a:rPr dirty="0" sz="2000" spc="-10">
                <a:latin typeface="Microsoft Sans Serif"/>
                <a:cs typeface="Microsoft Sans Serif"/>
              </a:rPr>
              <a:t> </a:t>
            </a:r>
            <a:r>
              <a:rPr dirty="0" sz="2000" spc="50">
                <a:latin typeface="Microsoft Sans Serif"/>
                <a:cs typeface="Microsoft Sans Serif"/>
              </a:rPr>
              <a:t>Decreto</a:t>
            </a:r>
            <a:r>
              <a:rPr dirty="0" sz="2000" spc="-30">
                <a:latin typeface="Microsoft Sans Serif"/>
                <a:cs typeface="Microsoft Sans Serif"/>
              </a:rPr>
              <a:t> </a:t>
            </a:r>
            <a:r>
              <a:rPr dirty="0" sz="2000">
                <a:latin typeface="Calibri"/>
                <a:cs typeface="Calibri"/>
              </a:rPr>
              <a:t>nº</a:t>
            </a:r>
            <a:r>
              <a:rPr dirty="0" sz="2000" spc="70">
                <a:latin typeface="Calibri"/>
                <a:cs typeface="Calibri"/>
              </a:rPr>
              <a:t> </a:t>
            </a:r>
            <a:r>
              <a:rPr dirty="0" sz="2000" spc="30">
                <a:latin typeface="Microsoft Sans Serif"/>
                <a:cs typeface="Microsoft Sans Serif"/>
              </a:rPr>
              <a:t>57.569/2016</a:t>
            </a:r>
            <a:r>
              <a:rPr dirty="0" sz="2000" spc="-20">
                <a:latin typeface="Microsoft Sans Serif"/>
                <a:cs typeface="Microsoft Sans Serif"/>
              </a:rPr>
              <a:t> </a:t>
            </a:r>
            <a:r>
              <a:rPr dirty="0" sz="2000" spc="60">
                <a:latin typeface="Microsoft Sans Serif"/>
                <a:cs typeface="Microsoft Sans Serif"/>
              </a:rPr>
              <a:t>de</a:t>
            </a:r>
            <a:r>
              <a:rPr dirty="0" sz="2000" spc="-10">
                <a:latin typeface="Microsoft Sans Serif"/>
                <a:cs typeface="Microsoft Sans Serif"/>
              </a:rPr>
              <a:t> </a:t>
            </a:r>
            <a:r>
              <a:rPr dirty="0" sz="2000" spc="75">
                <a:latin typeface="Microsoft Sans Serif"/>
                <a:cs typeface="Microsoft Sans Serif"/>
              </a:rPr>
              <a:t>regramento</a:t>
            </a:r>
            <a:r>
              <a:rPr dirty="0" sz="2000" spc="-30">
                <a:latin typeface="Microsoft Sans Serif"/>
                <a:cs typeface="Microsoft Sans Serif"/>
              </a:rPr>
              <a:t> </a:t>
            </a:r>
            <a:r>
              <a:rPr dirty="0" sz="2000" spc="60">
                <a:latin typeface="Microsoft Sans Serif"/>
                <a:cs typeface="Microsoft Sans Serif"/>
              </a:rPr>
              <a:t>de</a:t>
            </a:r>
            <a:r>
              <a:rPr dirty="0" sz="2000" spc="-10">
                <a:latin typeface="Microsoft Sans Serif"/>
                <a:cs typeface="Microsoft Sans Serif"/>
              </a:rPr>
              <a:t> </a:t>
            </a:r>
            <a:r>
              <a:rPr dirty="0" sz="2000" spc="40">
                <a:latin typeface="Microsoft Sans Serif"/>
                <a:cs typeface="Microsoft Sans Serif"/>
              </a:rPr>
              <a:t>ocupação</a:t>
            </a:r>
            <a:r>
              <a:rPr dirty="0" sz="2000" spc="-25">
                <a:latin typeface="Microsoft Sans Serif"/>
                <a:cs typeface="Microsoft Sans Serif"/>
              </a:rPr>
              <a:t> </a:t>
            </a:r>
            <a:r>
              <a:rPr dirty="0" sz="2000" spc="55">
                <a:latin typeface="Microsoft Sans Serif"/>
                <a:cs typeface="Microsoft Sans Serif"/>
              </a:rPr>
              <a:t>da </a:t>
            </a:r>
            <a:r>
              <a:rPr dirty="0" sz="2000" spc="-515">
                <a:latin typeface="Microsoft Sans Serif"/>
                <a:cs typeface="Microsoft Sans Serif"/>
              </a:rPr>
              <a:t> </a:t>
            </a:r>
            <a:r>
              <a:rPr dirty="0" sz="2000" spc="-110">
                <a:latin typeface="Microsoft Sans Serif"/>
                <a:cs typeface="Microsoft Sans Serif"/>
              </a:rPr>
              <a:t>ZOE</a:t>
            </a:r>
            <a:endParaRPr sz="2000">
              <a:latin typeface="Microsoft Sans Serif"/>
              <a:cs typeface="Microsoft Sans Serif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58300" y="0"/>
            <a:ext cx="1434083" cy="88849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1738" y="1107440"/>
            <a:ext cx="1671955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40"/>
              <a:t>HIS</a:t>
            </a:r>
            <a:r>
              <a:rPr dirty="0" spc="-90"/>
              <a:t>T</a:t>
            </a:r>
            <a:r>
              <a:rPr dirty="0" spc="-45"/>
              <a:t>ÓRI</a:t>
            </a:r>
            <a:r>
              <a:rPr dirty="0" spc="-114"/>
              <a:t>C</a:t>
            </a:r>
            <a:r>
              <a:rPr dirty="0" spc="40"/>
              <a:t>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51738" y="1720088"/>
            <a:ext cx="6500495" cy="27698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dirty="0" sz="2000" spc="20">
                <a:latin typeface="Microsoft Sans Serif"/>
                <a:cs typeface="Microsoft Sans Serif"/>
              </a:rPr>
              <a:t>Estudos</a:t>
            </a:r>
            <a:r>
              <a:rPr dirty="0" sz="2000" spc="-40">
                <a:latin typeface="Microsoft Sans Serif"/>
                <a:cs typeface="Microsoft Sans Serif"/>
              </a:rPr>
              <a:t> </a:t>
            </a:r>
            <a:r>
              <a:rPr dirty="0" sz="2000" spc="65">
                <a:latin typeface="Microsoft Sans Serif"/>
                <a:cs typeface="Microsoft Sans Serif"/>
              </a:rPr>
              <a:t>arquitetônicos</a:t>
            </a:r>
            <a:r>
              <a:rPr dirty="0" sz="2000" spc="-20">
                <a:latin typeface="Microsoft Sans Serif"/>
                <a:cs typeface="Microsoft Sans Serif"/>
              </a:rPr>
              <a:t> </a:t>
            </a:r>
            <a:r>
              <a:rPr dirty="0" sz="2000" spc="20">
                <a:latin typeface="Microsoft Sans Serif"/>
                <a:cs typeface="Microsoft Sans Serif"/>
              </a:rPr>
              <a:t>iniciais</a:t>
            </a:r>
            <a:r>
              <a:rPr dirty="0" sz="2000" spc="-20">
                <a:latin typeface="Microsoft Sans Serif"/>
                <a:cs typeface="Microsoft Sans Serif"/>
              </a:rPr>
              <a:t> </a:t>
            </a:r>
            <a:r>
              <a:rPr dirty="0" sz="2000" spc="415">
                <a:latin typeface="Microsoft Sans Serif"/>
                <a:cs typeface="Microsoft Sans Serif"/>
              </a:rPr>
              <a:t>–</a:t>
            </a:r>
            <a:r>
              <a:rPr dirty="0" sz="2000" spc="-30">
                <a:latin typeface="Microsoft Sans Serif"/>
                <a:cs typeface="Microsoft Sans Serif"/>
              </a:rPr>
              <a:t> </a:t>
            </a:r>
            <a:r>
              <a:rPr dirty="0" sz="2000" spc="40">
                <a:latin typeface="Microsoft Sans Serif"/>
                <a:cs typeface="Microsoft Sans Serif"/>
              </a:rPr>
              <a:t>2017/2018</a:t>
            </a:r>
            <a:endParaRPr sz="2000">
              <a:latin typeface="Microsoft Sans Serif"/>
              <a:cs typeface="Microsoft Sans Serif"/>
            </a:endParaRPr>
          </a:p>
          <a:p>
            <a:pPr marL="299085" indent="-287020">
              <a:lnSpc>
                <a:spcPct val="100000"/>
              </a:lnSpc>
              <a:spcBef>
                <a:spcPts val="2400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dirty="0" sz="2000" spc="80">
                <a:latin typeface="Microsoft Sans Serif"/>
                <a:cs typeface="Microsoft Sans Serif"/>
              </a:rPr>
              <a:t>Obte</a:t>
            </a:r>
            <a:r>
              <a:rPr dirty="0" sz="2000" spc="70">
                <a:latin typeface="Microsoft Sans Serif"/>
                <a:cs typeface="Microsoft Sans Serif"/>
              </a:rPr>
              <a:t>n</a:t>
            </a:r>
            <a:r>
              <a:rPr dirty="0" sz="2000" spc="-50">
                <a:latin typeface="Microsoft Sans Serif"/>
                <a:cs typeface="Microsoft Sans Serif"/>
              </a:rPr>
              <a:t>ç</a:t>
            </a:r>
            <a:r>
              <a:rPr dirty="0" sz="2000" spc="45">
                <a:latin typeface="Microsoft Sans Serif"/>
                <a:cs typeface="Microsoft Sans Serif"/>
              </a:rPr>
              <a:t>ã</a:t>
            </a:r>
            <a:r>
              <a:rPr dirty="0" sz="2000" spc="50">
                <a:latin typeface="Microsoft Sans Serif"/>
                <a:cs typeface="Microsoft Sans Serif"/>
              </a:rPr>
              <a:t>o</a:t>
            </a:r>
            <a:r>
              <a:rPr dirty="0" sz="2000" spc="-25">
                <a:latin typeface="Microsoft Sans Serif"/>
                <a:cs typeface="Microsoft Sans Serif"/>
              </a:rPr>
              <a:t> </a:t>
            </a:r>
            <a:r>
              <a:rPr dirty="0" sz="2000" spc="100">
                <a:latin typeface="Microsoft Sans Serif"/>
                <a:cs typeface="Microsoft Sans Serif"/>
              </a:rPr>
              <a:t>d</a:t>
            </a:r>
            <a:r>
              <a:rPr dirty="0" sz="2000" spc="105">
                <a:latin typeface="Microsoft Sans Serif"/>
                <a:cs typeface="Microsoft Sans Serif"/>
              </a:rPr>
              <a:t>o</a:t>
            </a:r>
            <a:r>
              <a:rPr dirty="0" sz="2000" spc="-5">
                <a:latin typeface="Microsoft Sans Serif"/>
                <a:cs typeface="Microsoft Sans Serif"/>
              </a:rPr>
              <a:t> </a:t>
            </a:r>
            <a:r>
              <a:rPr dirty="0" sz="2000" spc="-125">
                <a:latin typeface="Microsoft Sans Serif"/>
                <a:cs typeface="Microsoft Sans Serif"/>
              </a:rPr>
              <a:t>P</a:t>
            </a:r>
            <a:r>
              <a:rPr dirty="0" sz="2000" spc="-114">
                <a:latin typeface="Microsoft Sans Serif"/>
                <a:cs typeface="Microsoft Sans Serif"/>
              </a:rPr>
              <a:t>T</a:t>
            </a:r>
            <a:r>
              <a:rPr dirty="0" sz="2000" spc="-20">
                <a:latin typeface="Microsoft Sans Serif"/>
                <a:cs typeface="Microsoft Sans Serif"/>
              </a:rPr>
              <a:t> </a:t>
            </a:r>
            <a:r>
              <a:rPr dirty="0" sz="2000" spc="25">
                <a:latin typeface="Microsoft Sans Serif"/>
                <a:cs typeface="Microsoft Sans Serif"/>
              </a:rPr>
              <a:t>02</a:t>
            </a:r>
            <a:r>
              <a:rPr dirty="0" sz="2000" spc="20">
                <a:latin typeface="Microsoft Sans Serif"/>
                <a:cs typeface="Microsoft Sans Serif"/>
              </a:rPr>
              <a:t>9</a:t>
            </a:r>
            <a:r>
              <a:rPr dirty="0" sz="2000" spc="175">
                <a:latin typeface="Microsoft Sans Serif"/>
                <a:cs typeface="Microsoft Sans Serif"/>
              </a:rPr>
              <a:t>/</a:t>
            </a:r>
            <a:r>
              <a:rPr dirty="0" sz="2000" spc="20">
                <a:latin typeface="Microsoft Sans Serif"/>
                <a:cs typeface="Microsoft Sans Serif"/>
              </a:rPr>
              <a:t>19</a:t>
            </a:r>
            <a:r>
              <a:rPr dirty="0" sz="2000" spc="-15">
                <a:latin typeface="Microsoft Sans Serif"/>
                <a:cs typeface="Microsoft Sans Serif"/>
              </a:rPr>
              <a:t>/I</a:t>
            </a:r>
            <a:r>
              <a:rPr dirty="0" sz="2000" spc="-20">
                <a:latin typeface="Microsoft Sans Serif"/>
                <a:cs typeface="Microsoft Sans Serif"/>
              </a:rPr>
              <a:t>E</a:t>
            </a:r>
            <a:r>
              <a:rPr dirty="0" sz="2000">
                <a:latin typeface="Microsoft Sans Serif"/>
                <a:cs typeface="Microsoft Sans Serif"/>
              </a:rPr>
              <a:t> </a:t>
            </a:r>
            <a:r>
              <a:rPr dirty="0" sz="2000" spc="415">
                <a:latin typeface="Microsoft Sans Serif"/>
                <a:cs typeface="Microsoft Sans Serif"/>
              </a:rPr>
              <a:t>–</a:t>
            </a:r>
            <a:r>
              <a:rPr dirty="0" sz="2000" spc="-10">
                <a:latin typeface="Microsoft Sans Serif"/>
                <a:cs typeface="Microsoft Sans Serif"/>
              </a:rPr>
              <a:t> </a:t>
            </a:r>
            <a:r>
              <a:rPr dirty="0" sz="2000" spc="-105">
                <a:latin typeface="Microsoft Sans Serif"/>
                <a:cs typeface="Microsoft Sans Serif"/>
              </a:rPr>
              <a:t>TD</a:t>
            </a:r>
            <a:r>
              <a:rPr dirty="0" sz="2000" spc="-110">
                <a:latin typeface="Microsoft Sans Serif"/>
                <a:cs typeface="Microsoft Sans Serif"/>
              </a:rPr>
              <a:t>R</a:t>
            </a:r>
            <a:r>
              <a:rPr dirty="0" sz="2000" spc="-10">
                <a:latin typeface="Microsoft Sans Serif"/>
                <a:cs typeface="Microsoft Sans Serif"/>
              </a:rPr>
              <a:t> </a:t>
            </a:r>
            <a:r>
              <a:rPr dirty="0" sz="2000" spc="415">
                <a:latin typeface="Microsoft Sans Serif"/>
                <a:cs typeface="Microsoft Sans Serif"/>
              </a:rPr>
              <a:t>–</a:t>
            </a:r>
            <a:r>
              <a:rPr dirty="0" sz="2000" spc="-10">
                <a:latin typeface="Microsoft Sans Serif"/>
                <a:cs typeface="Microsoft Sans Serif"/>
              </a:rPr>
              <a:t> </a:t>
            </a:r>
            <a:r>
              <a:rPr dirty="0" sz="2000" spc="25">
                <a:latin typeface="Microsoft Sans Serif"/>
                <a:cs typeface="Microsoft Sans Serif"/>
              </a:rPr>
              <a:t>2019</a:t>
            </a:r>
            <a:endParaRPr sz="2000">
              <a:latin typeface="Microsoft Sans Serif"/>
              <a:cs typeface="Microsoft Sans Serif"/>
            </a:endParaRPr>
          </a:p>
          <a:p>
            <a:pPr marL="299085" indent="-287020">
              <a:lnSpc>
                <a:spcPct val="100000"/>
              </a:lnSpc>
              <a:spcBef>
                <a:spcPts val="2400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dirty="0" sz="2000" spc="15">
                <a:latin typeface="Microsoft Sans Serif"/>
                <a:cs typeface="Microsoft Sans Serif"/>
              </a:rPr>
              <a:t>Elaboração</a:t>
            </a:r>
            <a:r>
              <a:rPr dirty="0" sz="2000" spc="-30">
                <a:latin typeface="Microsoft Sans Serif"/>
                <a:cs typeface="Microsoft Sans Serif"/>
              </a:rPr>
              <a:t> </a:t>
            </a:r>
            <a:r>
              <a:rPr dirty="0" sz="2000" spc="55">
                <a:latin typeface="Microsoft Sans Serif"/>
                <a:cs typeface="Microsoft Sans Serif"/>
              </a:rPr>
              <a:t>dos</a:t>
            </a:r>
            <a:r>
              <a:rPr dirty="0" sz="2000" spc="-10">
                <a:latin typeface="Microsoft Sans Serif"/>
                <a:cs typeface="Microsoft Sans Serif"/>
              </a:rPr>
              <a:t> </a:t>
            </a:r>
            <a:r>
              <a:rPr dirty="0" sz="2000" spc="50">
                <a:latin typeface="Microsoft Sans Serif"/>
                <a:cs typeface="Microsoft Sans Serif"/>
              </a:rPr>
              <a:t>estudos</a:t>
            </a:r>
            <a:r>
              <a:rPr dirty="0" sz="2000" spc="-25">
                <a:latin typeface="Microsoft Sans Serif"/>
                <a:cs typeface="Microsoft Sans Serif"/>
              </a:rPr>
              <a:t> </a:t>
            </a:r>
            <a:r>
              <a:rPr dirty="0" sz="2000" spc="60">
                <a:latin typeface="Microsoft Sans Serif"/>
                <a:cs typeface="Microsoft Sans Serif"/>
              </a:rPr>
              <a:t>ambientais</a:t>
            </a:r>
            <a:r>
              <a:rPr dirty="0" sz="2000" spc="-20">
                <a:latin typeface="Microsoft Sans Serif"/>
                <a:cs typeface="Microsoft Sans Serif"/>
              </a:rPr>
              <a:t> </a:t>
            </a:r>
            <a:r>
              <a:rPr dirty="0" sz="2000" spc="15">
                <a:latin typeface="Microsoft Sans Serif"/>
                <a:cs typeface="Microsoft Sans Serif"/>
              </a:rPr>
              <a:t>2018-2021</a:t>
            </a:r>
            <a:endParaRPr sz="2000">
              <a:latin typeface="Microsoft Sans Serif"/>
              <a:cs typeface="Microsoft Sans Serif"/>
            </a:endParaRPr>
          </a:p>
          <a:p>
            <a:pPr marL="299085" indent="-287020">
              <a:lnSpc>
                <a:spcPct val="100000"/>
              </a:lnSpc>
              <a:spcBef>
                <a:spcPts val="2400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dirty="0" sz="2000" spc="55">
                <a:latin typeface="Microsoft Sans Serif"/>
                <a:cs typeface="Microsoft Sans Serif"/>
              </a:rPr>
              <a:t>Protocolo</a:t>
            </a:r>
            <a:r>
              <a:rPr dirty="0" sz="2000" spc="-55">
                <a:latin typeface="Microsoft Sans Serif"/>
                <a:cs typeface="Microsoft Sans Serif"/>
              </a:rPr>
              <a:t> </a:t>
            </a:r>
            <a:r>
              <a:rPr dirty="0" sz="2000" spc="100">
                <a:latin typeface="Microsoft Sans Serif"/>
                <a:cs typeface="Microsoft Sans Serif"/>
              </a:rPr>
              <a:t>do</a:t>
            </a:r>
            <a:r>
              <a:rPr dirty="0" sz="2000" spc="-10">
                <a:latin typeface="Microsoft Sans Serif"/>
                <a:cs typeface="Microsoft Sans Serif"/>
              </a:rPr>
              <a:t> </a:t>
            </a:r>
            <a:r>
              <a:rPr dirty="0" sz="2000" spc="-55">
                <a:latin typeface="Microsoft Sans Serif"/>
                <a:cs typeface="Microsoft Sans Serif"/>
              </a:rPr>
              <a:t>EIA-RIMA</a:t>
            </a:r>
            <a:r>
              <a:rPr dirty="0" sz="2000" spc="-30">
                <a:latin typeface="Microsoft Sans Serif"/>
                <a:cs typeface="Microsoft Sans Serif"/>
              </a:rPr>
              <a:t> </a:t>
            </a:r>
            <a:r>
              <a:rPr dirty="0" sz="2000" spc="415">
                <a:latin typeface="Microsoft Sans Serif"/>
                <a:cs typeface="Microsoft Sans Serif"/>
              </a:rPr>
              <a:t>–</a:t>
            </a:r>
            <a:r>
              <a:rPr dirty="0" sz="2000" spc="-40">
                <a:latin typeface="Microsoft Sans Serif"/>
                <a:cs typeface="Microsoft Sans Serif"/>
              </a:rPr>
              <a:t> </a:t>
            </a:r>
            <a:r>
              <a:rPr dirty="0" sz="2000" spc="20">
                <a:latin typeface="Microsoft Sans Serif"/>
                <a:cs typeface="Microsoft Sans Serif"/>
              </a:rPr>
              <a:t>2021</a:t>
            </a:r>
            <a:endParaRPr sz="2000">
              <a:latin typeface="Microsoft Sans Serif"/>
              <a:cs typeface="Microsoft Sans Serif"/>
            </a:endParaRPr>
          </a:p>
          <a:p>
            <a:pPr marL="299085" indent="-287020">
              <a:lnSpc>
                <a:spcPct val="100000"/>
              </a:lnSpc>
              <a:spcBef>
                <a:spcPts val="2400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dirty="0" sz="2000" spc="15">
                <a:latin typeface="Microsoft Sans Serif"/>
                <a:cs typeface="Microsoft Sans Serif"/>
              </a:rPr>
              <a:t>Tratativas</a:t>
            </a:r>
            <a:r>
              <a:rPr dirty="0" sz="2000" spc="-55">
                <a:latin typeface="Microsoft Sans Serif"/>
                <a:cs typeface="Microsoft Sans Serif"/>
              </a:rPr>
              <a:t> </a:t>
            </a:r>
            <a:r>
              <a:rPr dirty="0" sz="2000" spc="100">
                <a:latin typeface="Microsoft Sans Serif"/>
                <a:cs typeface="Microsoft Sans Serif"/>
              </a:rPr>
              <a:t>junto</a:t>
            </a:r>
            <a:r>
              <a:rPr dirty="0" sz="2000" spc="-10">
                <a:latin typeface="Microsoft Sans Serif"/>
                <a:cs typeface="Microsoft Sans Serif"/>
              </a:rPr>
              <a:t> </a:t>
            </a:r>
            <a:r>
              <a:rPr dirty="0" sz="2000">
                <a:latin typeface="Microsoft Sans Serif"/>
                <a:cs typeface="Microsoft Sans Serif"/>
              </a:rPr>
              <a:t>a </a:t>
            </a:r>
            <a:r>
              <a:rPr dirty="0" sz="2000" spc="40">
                <a:latin typeface="Microsoft Sans Serif"/>
                <a:cs typeface="Microsoft Sans Serif"/>
              </a:rPr>
              <a:t>órgãos</a:t>
            </a:r>
            <a:r>
              <a:rPr dirty="0" sz="2000" spc="-10">
                <a:latin typeface="Microsoft Sans Serif"/>
                <a:cs typeface="Microsoft Sans Serif"/>
              </a:rPr>
              <a:t> </a:t>
            </a:r>
            <a:r>
              <a:rPr dirty="0" sz="2000" spc="25">
                <a:latin typeface="Microsoft Sans Serif"/>
                <a:cs typeface="Microsoft Sans Serif"/>
              </a:rPr>
              <a:t>colegiados</a:t>
            </a:r>
            <a:r>
              <a:rPr dirty="0" sz="2000" spc="-20">
                <a:latin typeface="Microsoft Sans Serif"/>
                <a:cs typeface="Microsoft Sans Serif"/>
              </a:rPr>
              <a:t> </a:t>
            </a:r>
            <a:r>
              <a:rPr dirty="0" sz="2000" spc="25">
                <a:latin typeface="Microsoft Sans Serif"/>
                <a:cs typeface="Microsoft Sans Serif"/>
              </a:rPr>
              <a:t>2018</a:t>
            </a:r>
            <a:r>
              <a:rPr dirty="0" sz="2000" spc="-20">
                <a:latin typeface="Microsoft Sans Serif"/>
                <a:cs typeface="Microsoft Sans Serif"/>
              </a:rPr>
              <a:t> </a:t>
            </a:r>
            <a:r>
              <a:rPr dirty="0" sz="2000" spc="415">
                <a:latin typeface="Microsoft Sans Serif"/>
                <a:cs typeface="Microsoft Sans Serif"/>
              </a:rPr>
              <a:t>–</a:t>
            </a:r>
            <a:r>
              <a:rPr dirty="0" sz="2000" spc="-10">
                <a:latin typeface="Microsoft Sans Serif"/>
                <a:cs typeface="Microsoft Sans Serif"/>
              </a:rPr>
              <a:t> </a:t>
            </a:r>
            <a:r>
              <a:rPr dirty="0" sz="2000" spc="55">
                <a:latin typeface="Microsoft Sans Serif"/>
                <a:cs typeface="Microsoft Sans Serif"/>
              </a:rPr>
              <a:t>presente</a:t>
            </a:r>
            <a:endParaRPr sz="2000">
              <a:latin typeface="Microsoft Sans Serif"/>
              <a:cs typeface="Microsoft Sans Serif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58300" y="0"/>
            <a:ext cx="1434083" cy="88849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61945" y="999236"/>
            <a:ext cx="621411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35"/>
              <a:t>CAR</a:t>
            </a:r>
            <a:r>
              <a:rPr dirty="0" spc="-185"/>
              <a:t>A</a:t>
            </a:r>
            <a:r>
              <a:rPr dirty="0" spc="-105"/>
              <a:t>CTERIZ</a:t>
            </a:r>
            <a:r>
              <a:rPr dirty="0" spc="-175"/>
              <a:t>A</a:t>
            </a:r>
            <a:r>
              <a:rPr dirty="0" spc="-150"/>
              <a:t>Ç</a:t>
            </a:r>
            <a:r>
              <a:rPr dirty="0" spc="-200"/>
              <a:t>Ã</a:t>
            </a:r>
            <a:r>
              <a:rPr dirty="0" spc="40"/>
              <a:t>O</a:t>
            </a:r>
            <a:r>
              <a:rPr dirty="0" spc="-40"/>
              <a:t> </a:t>
            </a:r>
            <a:r>
              <a:rPr dirty="0" spc="35"/>
              <a:t>D</a:t>
            </a:r>
            <a:r>
              <a:rPr dirty="0" spc="45"/>
              <a:t>O</a:t>
            </a:r>
            <a:r>
              <a:rPr dirty="0" spc="-45"/>
              <a:t> </a:t>
            </a:r>
            <a:r>
              <a:rPr dirty="0" spc="-5"/>
              <a:t>E</a:t>
            </a:r>
            <a:r>
              <a:rPr dirty="0"/>
              <a:t>M</a:t>
            </a:r>
            <a:r>
              <a:rPr dirty="0" spc="-170"/>
              <a:t>PR</a:t>
            </a:r>
            <a:r>
              <a:rPr dirty="0" spc="-160"/>
              <a:t>E</a:t>
            </a:r>
            <a:r>
              <a:rPr dirty="0" spc="-25"/>
              <a:t>E</a:t>
            </a:r>
            <a:r>
              <a:rPr dirty="0" spc="-25"/>
              <a:t>N</a:t>
            </a:r>
            <a:r>
              <a:rPr dirty="0" spc="110"/>
              <a:t>DI</a:t>
            </a:r>
            <a:r>
              <a:rPr dirty="0" spc="195"/>
              <a:t>M</a:t>
            </a:r>
            <a:r>
              <a:rPr dirty="0" spc="-25"/>
              <a:t>E</a:t>
            </a:r>
            <a:r>
              <a:rPr dirty="0" spc="-25"/>
              <a:t>N</a:t>
            </a:r>
            <a:r>
              <a:rPr dirty="0" spc="-130"/>
              <a:t>T</a:t>
            </a:r>
            <a:r>
              <a:rPr dirty="0" spc="40"/>
              <a:t>O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06678" y="0"/>
            <a:ext cx="10586085" cy="6819900"/>
            <a:chOff x="106678" y="0"/>
            <a:chExt cx="10586085" cy="68199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29811" y="1528572"/>
              <a:ext cx="6755892" cy="529132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6678" y="1530096"/>
              <a:ext cx="5814060" cy="268376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258299" y="0"/>
              <a:ext cx="1434083" cy="888492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2514345" y="6976974"/>
            <a:ext cx="547687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0" b="1">
                <a:solidFill>
                  <a:srgbClr val="FF0000"/>
                </a:solidFill>
                <a:latin typeface="Arial"/>
                <a:cs typeface="Arial"/>
              </a:rPr>
              <a:t>LOTEAMENTO</a:t>
            </a:r>
            <a:r>
              <a:rPr dirty="0" sz="2400" spc="-7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400" spc="15" b="1">
                <a:solidFill>
                  <a:srgbClr val="FF0000"/>
                </a:solidFill>
                <a:latin typeface="Arial"/>
                <a:cs typeface="Arial"/>
              </a:rPr>
              <a:t>COM</a:t>
            </a:r>
            <a:r>
              <a:rPr dirty="0" sz="2400" spc="-6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400" spc="-65" b="1">
                <a:solidFill>
                  <a:srgbClr val="FF0000"/>
                </a:solidFill>
                <a:latin typeface="Arial"/>
                <a:cs typeface="Arial"/>
              </a:rPr>
              <a:t>ENTRADA </a:t>
            </a:r>
            <a:r>
              <a:rPr dirty="0" sz="2400" spc="25" b="1">
                <a:solidFill>
                  <a:srgbClr val="FF0000"/>
                </a:solidFill>
                <a:latin typeface="Arial"/>
                <a:cs typeface="Arial"/>
              </a:rPr>
              <a:t>ÚNICA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Juliana Patricia</dc:creator>
  <dc:title>Apresentação do PowerPoint</dc:title>
  <dcterms:created xsi:type="dcterms:W3CDTF">2022-03-04T16:44:23Z</dcterms:created>
  <dcterms:modified xsi:type="dcterms:W3CDTF">2022-03-04T16:44:23Z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2022-03-03T00:00:00Z</vt:filetime>
  </property>
  <property fmtid="{D5CDD505-2E9C-101B-9397-08002B2CF9AE}" pid="3" name="Creator">
    <vt:lpwstr>Microsoft® PowerPoint® para Microsoft 365</vt:lpwstr>
  </property>
  <property fmtid="{D5CDD505-2E9C-101B-9397-08002B2CF9AE}" pid="4" name="LastSaved">
    <vt:filetime>2022-03-04T00:00:00Z</vt:filetime>
  </property>
</Properties>
</file>